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335" r:id="rId3"/>
    <p:sldId id="324" r:id="rId4"/>
    <p:sldId id="316" r:id="rId5"/>
    <p:sldId id="334" r:id="rId6"/>
    <p:sldId id="295" r:id="rId7"/>
    <p:sldId id="343" r:id="rId8"/>
    <p:sldId id="339" r:id="rId9"/>
    <p:sldId id="296" r:id="rId10"/>
    <p:sldId id="340" r:id="rId11"/>
    <p:sldId id="331" r:id="rId12"/>
    <p:sldId id="333" r:id="rId13"/>
    <p:sldId id="326" r:id="rId14"/>
    <p:sldId id="336" r:id="rId15"/>
    <p:sldId id="341" r:id="rId16"/>
    <p:sldId id="337" r:id="rId17"/>
    <p:sldId id="320" r:id="rId18"/>
    <p:sldId id="34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516378"/>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320925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300265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014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2174507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3317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277571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417378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349716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159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172543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310699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376587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82950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982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162347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DEC5F6-A693-4851-A2D3-4339B94ADB28}"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C3EB5-A832-45EC-B50F-402AE1CF60B6}" type="slidenum">
              <a:rPr lang="en-US" smtClean="0"/>
              <a:t>‹#›</a:t>
            </a:fld>
            <a:endParaRPr lang="en-US" dirty="0"/>
          </a:p>
        </p:txBody>
      </p:sp>
    </p:spTree>
    <p:extLst>
      <p:ext uri="{BB962C8B-B14F-4D97-AF65-F5344CB8AC3E}">
        <p14:creationId xmlns:p14="http://schemas.microsoft.com/office/powerpoint/2010/main" val="27127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DEC5F6-A693-4851-A2D3-4339B94ADB28}" type="datetimeFigureOut">
              <a:rPr lang="en-US" smtClean="0"/>
              <a:t>11/4/2022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56C3EB5-A832-45EC-B50F-402AE1CF60B6}" type="slidenum">
              <a:rPr lang="en-US" smtClean="0"/>
              <a:t>‹#›</a:t>
            </a:fld>
            <a:endParaRPr lang="en-US" dirty="0"/>
          </a:p>
        </p:txBody>
      </p:sp>
    </p:spTree>
    <p:extLst>
      <p:ext uri="{BB962C8B-B14F-4D97-AF65-F5344CB8AC3E}">
        <p14:creationId xmlns:p14="http://schemas.microsoft.com/office/powerpoint/2010/main" val="221255273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62200"/>
            <a:ext cx="7772400" cy="3352800"/>
          </a:xfrm>
          <a:ln>
            <a:noFill/>
          </a:ln>
        </p:spPr>
        <p:txBody>
          <a:bodyPr>
            <a:normAutofit fontScale="90000"/>
          </a:bodyPr>
          <a:lstStyle/>
          <a:p>
            <a:pPr algn="ctr"/>
            <a:br>
              <a:rPr lang="en-US" sz="6700" dirty="0"/>
            </a:br>
            <a:br>
              <a:rPr lang="en-US" sz="6700" dirty="0"/>
            </a:br>
            <a:br>
              <a:rPr lang="en-US" sz="6700" dirty="0"/>
            </a:br>
            <a:br>
              <a:rPr lang="en-US" sz="6700" dirty="0"/>
            </a:br>
            <a:br>
              <a:rPr lang="en-US" sz="6700" dirty="0"/>
            </a:br>
            <a:br>
              <a:rPr lang="en-US" sz="6700" dirty="0"/>
            </a:br>
            <a:br>
              <a:rPr lang="en-US" sz="6700" dirty="0"/>
            </a:br>
            <a:br>
              <a:rPr lang="en-US" sz="6700" dirty="0"/>
            </a:br>
            <a:br>
              <a:rPr lang="en-US" sz="6700" dirty="0"/>
            </a:br>
            <a:r>
              <a:rPr lang="en-US" sz="6700" dirty="0"/>
              <a:t>	</a:t>
            </a:r>
            <a:br>
              <a:rPr lang="en-US" dirty="0"/>
            </a:br>
            <a:br>
              <a:rPr lang="en-US" dirty="0"/>
            </a:br>
            <a:endParaRPr lang="en-US" dirty="0"/>
          </a:p>
        </p:txBody>
      </p:sp>
      <p:pic>
        <p:nvPicPr>
          <p:cNvPr id="4" name="Picture 3">
            <a:extLst>
              <a:ext uri="{FF2B5EF4-FFF2-40B4-BE49-F238E27FC236}">
                <a16:creationId xmlns:a16="http://schemas.microsoft.com/office/drawing/2014/main" id="{B9698BFD-FAE0-4A0E-8721-829CD577C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143000"/>
            <a:ext cx="2743200" cy="1494890"/>
          </a:xfrm>
          <a:prstGeom prst="rect">
            <a:avLst/>
          </a:prstGeom>
        </p:spPr>
      </p:pic>
      <p:sp>
        <p:nvSpPr>
          <p:cNvPr id="5" name="TextBox 4">
            <a:extLst>
              <a:ext uri="{FF2B5EF4-FFF2-40B4-BE49-F238E27FC236}">
                <a16:creationId xmlns:a16="http://schemas.microsoft.com/office/drawing/2014/main" id="{9D3D017D-6564-49DF-865B-28C953FDC789}"/>
              </a:ext>
            </a:extLst>
          </p:cNvPr>
          <p:cNvSpPr txBox="1"/>
          <p:nvPr/>
        </p:nvSpPr>
        <p:spPr>
          <a:xfrm>
            <a:off x="1600200" y="3253770"/>
            <a:ext cx="5943600" cy="830997"/>
          </a:xfrm>
          <a:prstGeom prst="rect">
            <a:avLst/>
          </a:prstGeom>
          <a:noFill/>
        </p:spPr>
        <p:txBody>
          <a:bodyPr wrap="square">
            <a:spAutoFit/>
          </a:bodyPr>
          <a:lstStyle/>
          <a:p>
            <a:pPr algn="ctr"/>
            <a:r>
              <a:rPr lang="es-PR" sz="2400" b="1" i="1" dirty="0">
                <a:solidFill>
                  <a:schemeClr val="accent2"/>
                </a:solidFill>
                <a:latin typeface="Cavolini" panose="03000502040302020204" pitchFamily="66" charset="0"/>
                <a:ea typeface="+mj-ea"/>
                <a:cs typeface="Cavolini" panose="03000502040302020204" pitchFamily="66" charset="0"/>
              </a:rPr>
              <a:t>Miss </a:t>
            </a:r>
            <a:r>
              <a:rPr lang="es-PR" sz="2400" b="1" i="1" dirty="0" err="1">
                <a:solidFill>
                  <a:schemeClr val="accent2"/>
                </a:solidFill>
                <a:latin typeface="Cavolini" panose="03000502040302020204" pitchFamily="66" charset="0"/>
                <a:ea typeface="+mj-ea"/>
                <a:cs typeface="Cavolini" panose="03000502040302020204" pitchFamily="66" charset="0"/>
              </a:rPr>
              <a:t>DePalo’s</a:t>
            </a:r>
            <a:r>
              <a:rPr lang="es-PR" sz="2400" b="1" i="1" dirty="0">
                <a:solidFill>
                  <a:schemeClr val="accent2"/>
                </a:solidFill>
                <a:latin typeface="Cavolini" panose="03000502040302020204" pitchFamily="66" charset="0"/>
                <a:ea typeface="+mj-ea"/>
                <a:cs typeface="Cavolini" panose="03000502040302020204" pitchFamily="66" charset="0"/>
              </a:rPr>
              <a:t> 5th Grade </a:t>
            </a:r>
            <a:r>
              <a:rPr lang="es-PR" sz="2400" b="1" i="1" dirty="0" err="1">
                <a:solidFill>
                  <a:schemeClr val="accent2"/>
                </a:solidFill>
                <a:latin typeface="Cavolini" panose="03000502040302020204" pitchFamily="66" charset="0"/>
                <a:ea typeface="+mj-ea"/>
                <a:cs typeface="Cavolini" panose="03000502040302020204" pitchFamily="66" charset="0"/>
              </a:rPr>
              <a:t>Class</a:t>
            </a:r>
            <a:endParaRPr lang="es-PR" sz="2400" b="1" i="1" dirty="0">
              <a:solidFill>
                <a:schemeClr val="accent2"/>
              </a:solidFill>
              <a:latin typeface="Cavolini" panose="03000502040302020204" pitchFamily="66" charset="0"/>
              <a:ea typeface="+mj-ea"/>
              <a:cs typeface="Cavolini" panose="03000502040302020204" pitchFamily="66" charset="0"/>
            </a:endParaRPr>
          </a:p>
          <a:p>
            <a:pPr algn="ctr"/>
            <a:r>
              <a:rPr lang="es-PR" sz="2400" i="1" dirty="0" err="1">
                <a:solidFill>
                  <a:schemeClr val="accent2"/>
                </a:solidFill>
                <a:latin typeface="Cavolini" panose="03000502040302020204" pitchFamily="66" charset="0"/>
                <a:ea typeface="+mj-ea"/>
                <a:cs typeface="Cavolini" panose="03000502040302020204" pitchFamily="66" charset="0"/>
              </a:rPr>
              <a:t>Session</a:t>
            </a:r>
            <a:r>
              <a:rPr lang="es-PR" sz="2400" i="1" dirty="0">
                <a:solidFill>
                  <a:schemeClr val="accent2"/>
                </a:solidFill>
                <a:latin typeface="Cavolini" panose="03000502040302020204" pitchFamily="66" charset="0"/>
                <a:ea typeface="+mj-ea"/>
                <a:cs typeface="Cavolini" panose="03000502040302020204" pitchFamily="66" charset="0"/>
              </a:rPr>
              <a:t> 2, </a:t>
            </a:r>
            <a:r>
              <a:rPr lang="es-PR" sz="2400" i="1" dirty="0" err="1">
                <a:solidFill>
                  <a:schemeClr val="accent2"/>
                </a:solidFill>
                <a:latin typeface="Cavolini" panose="03000502040302020204" pitchFamily="66" charset="0"/>
                <a:ea typeface="+mj-ea"/>
                <a:cs typeface="Cavolini" panose="03000502040302020204" pitchFamily="66" charset="0"/>
              </a:rPr>
              <a:t>December</a:t>
            </a:r>
            <a:r>
              <a:rPr lang="es-PR" sz="2400" i="1" dirty="0">
                <a:solidFill>
                  <a:schemeClr val="accent2"/>
                </a:solidFill>
                <a:latin typeface="Cavolini" panose="03000502040302020204" pitchFamily="66" charset="0"/>
                <a:ea typeface="+mj-ea"/>
                <a:cs typeface="Cavolini" panose="03000502040302020204" pitchFamily="66" charset="0"/>
              </a:rPr>
              <a:t> 2nd 2021</a:t>
            </a:r>
          </a:p>
        </p:txBody>
      </p:sp>
      <p:sp>
        <p:nvSpPr>
          <p:cNvPr id="6" name="TextBox 5">
            <a:extLst>
              <a:ext uri="{FF2B5EF4-FFF2-40B4-BE49-F238E27FC236}">
                <a16:creationId xmlns:a16="http://schemas.microsoft.com/office/drawing/2014/main" id="{33ECC469-89DB-4684-85DF-8A098A35EFF3}"/>
              </a:ext>
            </a:extLst>
          </p:cNvPr>
          <p:cNvSpPr txBox="1"/>
          <p:nvPr/>
        </p:nvSpPr>
        <p:spPr>
          <a:xfrm>
            <a:off x="228600" y="5786735"/>
            <a:ext cx="5791200" cy="646331"/>
          </a:xfrm>
          <a:prstGeom prst="rect">
            <a:avLst/>
          </a:prstGeom>
          <a:noFill/>
        </p:spPr>
        <p:txBody>
          <a:bodyPr wrap="square">
            <a:spAutoFit/>
          </a:bodyPr>
          <a:lstStyle/>
          <a:p>
            <a:pPr algn="just"/>
            <a:r>
              <a:rPr lang="es-PR" b="1" i="1" dirty="0">
                <a:solidFill>
                  <a:schemeClr val="accent2"/>
                </a:solidFill>
                <a:latin typeface="Cavolini" panose="03000502040302020204" pitchFamily="66" charset="0"/>
                <a:ea typeface="+mj-ea"/>
                <a:cs typeface="Cavolini" panose="03000502040302020204" pitchFamily="66" charset="0"/>
              </a:rPr>
              <a:t>Hosts: </a:t>
            </a:r>
          </a:p>
          <a:p>
            <a:pPr algn="just"/>
            <a:r>
              <a:rPr lang="es-PR" i="1" dirty="0" err="1">
                <a:solidFill>
                  <a:schemeClr val="accent2"/>
                </a:solidFill>
                <a:latin typeface="Cavolini" panose="03000502040302020204" pitchFamily="66" charset="0"/>
                <a:ea typeface="+mj-ea"/>
                <a:cs typeface="Cavolini" panose="03000502040302020204" pitchFamily="66" charset="0"/>
              </a:rPr>
              <a:t>Enzo’s</a:t>
            </a:r>
            <a:r>
              <a:rPr lang="es-PR" i="1" dirty="0">
                <a:solidFill>
                  <a:schemeClr val="accent2"/>
                </a:solidFill>
                <a:latin typeface="Cavolini" panose="03000502040302020204" pitchFamily="66" charset="0"/>
                <a:ea typeface="+mj-ea"/>
                <a:cs typeface="Cavolini" panose="03000502040302020204" pitchFamily="66" charset="0"/>
              </a:rPr>
              <a:t> </a:t>
            </a:r>
            <a:r>
              <a:rPr lang="es-PR" i="1" dirty="0" err="1">
                <a:solidFill>
                  <a:schemeClr val="accent2"/>
                </a:solidFill>
                <a:latin typeface="Cavolini" panose="03000502040302020204" pitchFamily="66" charset="0"/>
                <a:ea typeface="+mj-ea"/>
                <a:cs typeface="Cavolini" panose="03000502040302020204" pitchFamily="66" charset="0"/>
              </a:rPr>
              <a:t>Mum</a:t>
            </a:r>
            <a:r>
              <a:rPr lang="es-PR" i="1" dirty="0">
                <a:solidFill>
                  <a:schemeClr val="accent2"/>
                </a:solidFill>
                <a:latin typeface="Cavolini" panose="03000502040302020204" pitchFamily="66" charset="0"/>
                <a:ea typeface="+mj-ea"/>
                <a:cs typeface="Cavolini" panose="03000502040302020204" pitchFamily="66" charset="0"/>
              </a:rPr>
              <a:t> – Coordinator</a:t>
            </a:r>
          </a:p>
        </p:txBody>
      </p:sp>
    </p:spTree>
    <p:extLst>
      <p:ext uri="{BB962C8B-B14F-4D97-AF65-F5344CB8AC3E}">
        <p14:creationId xmlns:p14="http://schemas.microsoft.com/office/powerpoint/2010/main" val="95040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55E94-D7B8-4B8D-8531-C91E105211CB}"/>
              </a:ext>
            </a:extLst>
          </p:cNvPr>
          <p:cNvPicPr>
            <a:picLocks noChangeAspect="1"/>
          </p:cNvPicPr>
          <p:nvPr/>
        </p:nvPicPr>
        <p:blipFill>
          <a:blip r:embed="rId2"/>
          <a:stretch>
            <a:fillRect/>
          </a:stretch>
        </p:blipFill>
        <p:spPr>
          <a:xfrm>
            <a:off x="271462" y="928687"/>
            <a:ext cx="8601075" cy="5000625"/>
          </a:xfrm>
          <a:prstGeom prst="rect">
            <a:avLst/>
          </a:prstGeom>
        </p:spPr>
      </p:pic>
      <p:sp>
        <p:nvSpPr>
          <p:cNvPr id="4" name="TextBox 3">
            <a:extLst>
              <a:ext uri="{FF2B5EF4-FFF2-40B4-BE49-F238E27FC236}">
                <a16:creationId xmlns:a16="http://schemas.microsoft.com/office/drawing/2014/main" id="{EA1FD732-42E2-4D61-86E8-46DB587470D6}"/>
              </a:ext>
            </a:extLst>
          </p:cNvPr>
          <p:cNvSpPr txBox="1"/>
          <p:nvPr/>
        </p:nvSpPr>
        <p:spPr>
          <a:xfrm>
            <a:off x="190500" y="6419568"/>
            <a:ext cx="8763000" cy="430887"/>
          </a:xfrm>
          <a:prstGeom prst="rect">
            <a:avLst/>
          </a:prstGeom>
          <a:noFill/>
        </p:spPr>
        <p:txBody>
          <a:bodyPr wrap="square" rtlCol="0">
            <a:spAutoFit/>
          </a:bodyPr>
          <a:lstStyle/>
          <a:p>
            <a:pPr algn="ctr"/>
            <a:r>
              <a:rPr lang="en-US" sz="2200" b="1" dirty="0">
                <a:solidFill>
                  <a:srgbClr val="0070C0"/>
                </a:solidFill>
                <a:latin typeface="Cavolini" panose="03000502040302020204" pitchFamily="66" charset="0"/>
                <a:ea typeface="+mj-ea"/>
                <a:cs typeface="Cavolini" panose="03000502040302020204" pitchFamily="66" charset="0"/>
              </a:rPr>
              <a:t>Lake George Reflection</a:t>
            </a:r>
          </a:p>
        </p:txBody>
      </p:sp>
    </p:spTree>
    <p:extLst>
      <p:ext uri="{BB962C8B-B14F-4D97-AF65-F5344CB8AC3E}">
        <p14:creationId xmlns:p14="http://schemas.microsoft.com/office/powerpoint/2010/main" val="397493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2567" y="6964715"/>
            <a:ext cx="9324110" cy="528287"/>
          </a:xfrm>
          <a:prstGeom prst="rect">
            <a:avLst/>
          </a:prstGeom>
          <a:noFill/>
        </p:spPr>
        <p:txBody>
          <a:bodyPr wrap="square" rtlCol="0">
            <a:spAutoFit/>
          </a:bodyPr>
          <a:lstStyle/>
          <a:p>
            <a:endParaRPr lang="en-US" sz="2200" dirty="0">
              <a:solidFill>
                <a:srgbClr val="7030A0"/>
              </a:solidFill>
              <a:latin typeface="Cavolini" panose="03000502040302020204" pitchFamily="66" charset="0"/>
              <a:ea typeface="+mj-ea"/>
              <a:cs typeface="Cavolini" panose="03000502040302020204" pitchFamily="66" charset="0"/>
            </a:endParaRPr>
          </a:p>
        </p:txBody>
      </p:sp>
      <p:pic>
        <p:nvPicPr>
          <p:cNvPr id="5" name="Picture 4">
            <a:extLst>
              <a:ext uri="{FF2B5EF4-FFF2-40B4-BE49-F238E27FC236}">
                <a16:creationId xmlns:a16="http://schemas.microsoft.com/office/drawing/2014/main" id="{5BB25D87-8F9A-42D9-B87D-CAFCC50B62CB}"/>
              </a:ext>
            </a:extLst>
          </p:cNvPr>
          <p:cNvPicPr>
            <a:picLocks noChangeAspect="1"/>
          </p:cNvPicPr>
          <p:nvPr/>
        </p:nvPicPr>
        <p:blipFill>
          <a:blip r:embed="rId2"/>
          <a:stretch>
            <a:fillRect/>
          </a:stretch>
        </p:blipFill>
        <p:spPr>
          <a:xfrm>
            <a:off x="762000" y="381000"/>
            <a:ext cx="7390592" cy="5562600"/>
          </a:xfrm>
          <a:prstGeom prst="rect">
            <a:avLst/>
          </a:prstGeom>
        </p:spPr>
      </p:pic>
      <p:sp>
        <p:nvSpPr>
          <p:cNvPr id="7" name="TextBox 6">
            <a:extLst>
              <a:ext uri="{FF2B5EF4-FFF2-40B4-BE49-F238E27FC236}">
                <a16:creationId xmlns:a16="http://schemas.microsoft.com/office/drawing/2014/main" id="{DB74E969-C2DD-47D2-AAF4-3586B2376A33}"/>
              </a:ext>
            </a:extLst>
          </p:cNvPr>
          <p:cNvSpPr txBox="1"/>
          <p:nvPr/>
        </p:nvSpPr>
        <p:spPr>
          <a:xfrm>
            <a:off x="190500" y="6419568"/>
            <a:ext cx="8763000" cy="430887"/>
          </a:xfrm>
          <a:prstGeom prst="rect">
            <a:avLst/>
          </a:prstGeom>
          <a:noFill/>
        </p:spPr>
        <p:txBody>
          <a:bodyPr wrap="square" rtlCol="0">
            <a:spAutoFit/>
          </a:bodyPr>
          <a:lstStyle/>
          <a:p>
            <a:pPr algn="ctr"/>
            <a:r>
              <a:rPr lang="en-US" sz="2200" b="1" dirty="0">
                <a:solidFill>
                  <a:srgbClr val="0070C0"/>
                </a:solidFill>
                <a:latin typeface="Cavolini" panose="03000502040302020204" pitchFamily="66" charset="0"/>
                <a:ea typeface="+mj-ea"/>
                <a:cs typeface="Cavolini" panose="03000502040302020204" pitchFamily="66" charset="0"/>
              </a:rPr>
              <a:t>Oriental Poppies</a:t>
            </a:r>
          </a:p>
        </p:txBody>
      </p:sp>
    </p:spTree>
    <p:extLst>
      <p:ext uri="{BB962C8B-B14F-4D97-AF65-F5344CB8AC3E}">
        <p14:creationId xmlns:p14="http://schemas.microsoft.com/office/powerpoint/2010/main" val="17531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3400"/>
            <a:ext cx="8097088" cy="1477328"/>
          </a:xfrm>
          <a:prstGeom prst="rect">
            <a:avLst/>
          </a:prstGeom>
          <a:noFill/>
        </p:spPr>
        <p:txBody>
          <a:bodyPr wrap="none" rtlCol="0">
            <a:spAutoFit/>
          </a:bodyPr>
          <a:lstStyle/>
          <a:p>
            <a:pPr algn="ctr"/>
            <a:endParaRPr lang="en-US" sz="3600" b="1" dirty="0">
              <a:solidFill>
                <a:schemeClr val="accent2"/>
              </a:solidFill>
              <a:latin typeface="Cavolini" panose="03000502040302020204" pitchFamily="66" charset="0"/>
              <a:ea typeface="+mj-ea"/>
              <a:cs typeface="Cavolini" panose="03000502040302020204" pitchFamily="66" charset="0"/>
            </a:endParaRPr>
          </a:p>
          <a:p>
            <a:pPr algn="ctr"/>
            <a:r>
              <a:rPr lang="en-US" sz="3600" b="1" dirty="0">
                <a:solidFill>
                  <a:schemeClr val="accent2"/>
                </a:solidFill>
                <a:latin typeface="Cavolini" panose="03000502040302020204" pitchFamily="66" charset="0"/>
                <a:ea typeface="+mj-ea"/>
                <a:cs typeface="Cavolini" panose="03000502040302020204" pitchFamily="66" charset="0"/>
              </a:rPr>
              <a:t>Let’s talk about these paintings</a:t>
            </a:r>
          </a:p>
          <a:p>
            <a:endParaRPr lang="es-PR" dirty="0"/>
          </a:p>
        </p:txBody>
      </p:sp>
      <p:sp>
        <p:nvSpPr>
          <p:cNvPr id="8" name="TextBox 7">
            <a:extLst>
              <a:ext uri="{FF2B5EF4-FFF2-40B4-BE49-F238E27FC236}">
                <a16:creationId xmlns:a16="http://schemas.microsoft.com/office/drawing/2014/main" id="{4A464665-93CB-40DF-9EA4-48D2A5009365}"/>
              </a:ext>
            </a:extLst>
          </p:cNvPr>
          <p:cNvSpPr txBox="1"/>
          <p:nvPr/>
        </p:nvSpPr>
        <p:spPr>
          <a:xfrm>
            <a:off x="457200" y="762000"/>
            <a:ext cx="8229600" cy="3139321"/>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What do these paintings have in common? </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What details do you see in these pictures?</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What emotion do you feel when you look at these pieces?</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What do these pieces say about the artist?</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endParaRPr lang="en-US" dirty="0">
              <a:solidFill>
                <a:srgbClr val="0070C0"/>
              </a:solidFill>
            </a:endParaRPr>
          </a:p>
        </p:txBody>
      </p:sp>
    </p:spTree>
    <p:extLst>
      <p:ext uri="{BB962C8B-B14F-4D97-AF65-F5344CB8AC3E}">
        <p14:creationId xmlns:p14="http://schemas.microsoft.com/office/powerpoint/2010/main" val="1874478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DFBBA17-68C1-41F9-89F3-78F3F2DB9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4" name="Freeform 14">
              <a:extLst>
                <a:ext uri="{FF2B5EF4-FFF2-40B4-BE49-F238E27FC236}">
                  <a16:creationId xmlns:a16="http://schemas.microsoft.com/office/drawing/2014/main" id="{3054DDBF-C387-4540-A45A-F9BEB040C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5" name="Straight Connector 74">
              <a:extLst>
                <a:ext uri="{FF2B5EF4-FFF2-40B4-BE49-F238E27FC236}">
                  <a16:creationId xmlns:a16="http://schemas.microsoft.com/office/drawing/2014/main" id="{7BD859CE-CE14-4780-AE18-EAE4B3284B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0B8A132-768E-483C-A30F-37EB64E04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F81F31DC-17B7-43F3-B8DB-CA79E1A1E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66612D03-B350-4569-BA9B-D1E1F914A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C382562E-51EA-49FC-9CA9-9E3E9FCFA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F202B3CB-9607-4519-9EB5-286A461D8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8635CEA0-18EC-41D7-BFAE-B45A7669C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FC79C36B-0CF0-4AA7-A3BF-42D6B9317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1D6C24F4-F8D2-44C2-8CFA-D14C5561D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555393" y="2514600"/>
            <a:ext cx="4385364" cy="1646302"/>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400" b="1" dirty="0">
                <a:solidFill>
                  <a:schemeClr val="accent1"/>
                </a:solidFill>
                <a:latin typeface="+mj-lt"/>
                <a:ea typeface="+mj-ea"/>
                <a:cs typeface="+mj-cs"/>
              </a:rPr>
              <a:t>Anonymous</a:t>
            </a:r>
          </a:p>
          <a:p>
            <a:pPr algn="r">
              <a:lnSpc>
                <a:spcPct val="90000"/>
              </a:lnSpc>
              <a:spcBef>
                <a:spcPct val="0"/>
              </a:spcBef>
              <a:spcAft>
                <a:spcPts val="600"/>
              </a:spcAft>
            </a:pPr>
            <a:endParaRPr lang="en-US" sz="2400" b="1" dirty="0">
              <a:solidFill>
                <a:schemeClr val="accent1"/>
              </a:solidFill>
              <a:latin typeface="+mj-lt"/>
              <a:ea typeface="+mj-ea"/>
              <a:cs typeface="+mj-cs"/>
            </a:endParaRPr>
          </a:p>
        </p:txBody>
      </p:sp>
      <p:pic>
        <p:nvPicPr>
          <p:cNvPr id="4" name="Picture 3" descr="Purple mountain heights">
            <a:extLst>
              <a:ext uri="{FF2B5EF4-FFF2-40B4-BE49-F238E27FC236}">
                <a16:creationId xmlns:a16="http://schemas.microsoft.com/office/drawing/2014/main" id="{6FB5ADF4-D1E2-47D5-8A81-132BC24259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967" r="42803" b="-1"/>
          <a:stretch/>
        </p:blipFill>
        <p:spPr>
          <a:xfrm>
            <a:off x="5370572" y="-1"/>
            <a:ext cx="3771046" cy="6858001"/>
          </a:xfrm>
          <a:custGeom>
            <a:avLst/>
            <a:gdLst/>
            <a:ahLst/>
            <a:cxnLst/>
            <a:rect l="l" t="t" r="r" b="b"/>
            <a:pathLst>
              <a:path w="5028061" h="6858001">
                <a:moveTo>
                  <a:pt x="339940" y="0"/>
                </a:moveTo>
                <a:lnTo>
                  <a:pt x="5028061" y="0"/>
                </a:lnTo>
                <a:lnTo>
                  <a:pt x="5028061" y="6858001"/>
                </a:lnTo>
                <a:lnTo>
                  <a:pt x="0" y="6858001"/>
                </a:lnTo>
                <a:lnTo>
                  <a:pt x="1761483" y="4522467"/>
                </a:lnTo>
                <a:lnTo>
                  <a:pt x="1765287" y="4521267"/>
                </a:lnTo>
                <a:lnTo>
                  <a:pt x="1764431" y="4518557"/>
                </a:lnTo>
                <a:lnTo>
                  <a:pt x="1765286" y="4517424"/>
                </a:lnTo>
                <a:lnTo>
                  <a:pt x="1763696" y="4516225"/>
                </a:lnTo>
                <a:close/>
              </a:path>
            </a:pathLst>
          </a:custGeom>
        </p:spPr>
      </p:pic>
      <p:sp>
        <p:nvSpPr>
          <p:cNvPr id="85" name="Freeform 33">
            <a:extLst>
              <a:ext uri="{FF2B5EF4-FFF2-40B4-BE49-F238E27FC236}">
                <a16:creationId xmlns:a16="http://schemas.microsoft.com/office/drawing/2014/main" id="{53FCF47F-C2D5-40D2-BB9E-EB0634228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4571" y="9620"/>
            <a:ext cx="1318327" cy="6871044"/>
          </a:xfrm>
          <a:custGeom>
            <a:avLst/>
            <a:gdLst>
              <a:gd name="connsiteX0" fmla="*/ 0 w 1839432"/>
              <a:gd name="connsiteY0" fmla="*/ 0 h 6889898"/>
              <a:gd name="connsiteX1" fmla="*/ 1839432 w 1839432"/>
              <a:gd name="connsiteY1" fmla="*/ 5741582 h 6889898"/>
              <a:gd name="connsiteX2" fmla="*/ 138223 w 1839432"/>
              <a:gd name="connsiteY2" fmla="*/ 6889898 h 6889898"/>
              <a:gd name="connsiteX3" fmla="*/ 138223 w 1839432"/>
              <a:gd name="connsiteY3" fmla="*/ 6889898 h 6889898"/>
              <a:gd name="connsiteX0" fmla="*/ 229422 w 1701209"/>
              <a:gd name="connsiteY0" fmla="*/ 0 h 6871044"/>
              <a:gd name="connsiteX1" fmla="*/ 1701209 w 1701209"/>
              <a:gd name="connsiteY1" fmla="*/ 5722728 h 6871044"/>
              <a:gd name="connsiteX2" fmla="*/ 0 w 1701209"/>
              <a:gd name="connsiteY2" fmla="*/ 6871044 h 6871044"/>
              <a:gd name="connsiteX3" fmla="*/ 0 w 1701209"/>
              <a:gd name="connsiteY3" fmla="*/ 6871044 h 6871044"/>
              <a:gd name="connsiteX0" fmla="*/ 229422 w 1644648"/>
              <a:gd name="connsiteY0" fmla="*/ 0 h 6871044"/>
              <a:gd name="connsiteX1" fmla="*/ 1644648 w 1644648"/>
              <a:gd name="connsiteY1" fmla="*/ 4478390 h 6871044"/>
              <a:gd name="connsiteX2" fmla="*/ 0 w 1644648"/>
              <a:gd name="connsiteY2" fmla="*/ 6871044 h 6871044"/>
              <a:gd name="connsiteX3" fmla="*/ 0 w 1644648"/>
              <a:gd name="connsiteY3" fmla="*/ 6871044 h 6871044"/>
              <a:gd name="connsiteX0" fmla="*/ 375694 w 1790920"/>
              <a:gd name="connsiteY0" fmla="*/ 0 h 7043462"/>
              <a:gd name="connsiteX1" fmla="*/ 1790920 w 1790920"/>
              <a:gd name="connsiteY1" fmla="*/ 4478390 h 7043462"/>
              <a:gd name="connsiteX2" fmla="*/ 146272 w 1790920"/>
              <a:gd name="connsiteY2" fmla="*/ 6871044 h 7043462"/>
              <a:gd name="connsiteX3" fmla="*/ 61431 w 1790920"/>
              <a:gd name="connsiteY3" fmla="*/ 6852191 h 7043462"/>
              <a:gd name="connsiteX0" fmla="*/ 229422 w 1644648"/>
              <a:gd name="connsiteY0" fmla="*/ 0 h 6871044"/>
              <a:gd name="connsiteX1" fmla="*/ 1644648 w 1644648"/>
              <a:gd name="connsiteY1" fmla="*/ 4478390 h 6871044"/>
              <a:gd name="connsiteX2" fmla="*/ 0 w 1644648"/>
              <a:gd name="connsiteY2" fmla="*/ 6871044 h 6871044"/>
              <a:gd name="connsiteX0" fmla="*/ 342544 w 1757770"/>
              <a:gd name="connsiteY0" fmla="*/ 0 h 6871044"/>
              <a:gd name="connsiteX1" fmla="*/ 1757770 w 1757770"/>
              <a:gd name="connsiteY1" fmla="*/ 4478390 h 6871044"/>
              <a:gd name="connsiteX2" fmla="*/ 0 w 1757770"/>
              <a:gd name="connsiteY2" fmla="*/ 6871044 h 6871044"/>
            </a:gdLst>
            <a:ahLst/>
            <a:cxnLst>
              <a:cxn ang="0">
                <a:pos x="connsiteX0" y="connsiteY0"/>
              </a:cxn>
              <a:cxn ang="0">
                <a:pos x="connsiteX1" y="connsiteY1"/>
              </a:cxn>
              <a:cxn ang="0">
                <a:pos x="connsiteX2" y="connsiteY2"/>
              </a:cxn>
            </a:cxnLst>
            <a:rect l="l" t="t" r="r" b="b"/>
            <a:pathLst>
              <a:path w="1757770" h="6871044">
                <a:moveTo>
                  <a:pt x="342544" y="0"/>
                </a:moveTo>
                <a:lnTo>
                  <a:pt x="1757770" y="4478390"/>
                </a:lnTo>
                <a:cubicBezTo>
                  <a:pt x="1209554" y="5275941"/>
                  <a:pt x="288248" y="6475411"/>
                  <a:pt x="0" y="6871044"/>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FBB82796-3A6E-4FCF-8027-03F8520497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103BA84-D5B0-4695-89D5-80EA89FAE1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1" name="Rectangle 25">
            <a:extLst>
              <a:ext uri="{FF2B5EF4-FFF2-40B4-BE49-F238E27FC236}">
                <a16:creationId xmlns:a16="http://schemas.microsoft.com/office/drawing/2014/main" id="{677AD1FD-34AE-437D-8CDC-28626ED9A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24">
            <a:extLst>
              <a:ext uri="{FF2B5EF4-FFF2-40B4-BE49-F238E27FC236}">
                <a16:creationId xmlns:a16="http://schemas.microsoft.com/office/drawing/2014/main" id="{B07774B8-04E2-436D-B983-B885D6F0F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CE493F13-8130-4A50-9898-8AFD98F5E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8">
            <a:extLst>
              <a:ext uri="{FF2B5EF4-FFF2-40B4-BE49-F238E27FC236}">
                <a16:creationId xmlns:a16="http://schemas.microsoft.com/office/drawing/2014/main" id="{5C83F2E6-2324-4A53-85E7-4D74B6586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9">
            <a:extLst>
              <a:ext uri="{FF2B5EF4-FFF2-40B4-BE49-F238E27FC236}">
                <a16:creationId xmlns:a16="http://schemas.microsoft.com/office/drawing/2014/main" id="{62C79599-4635-4903-B028-E3331034B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29">
            <a:extLst>
              <a:ext uri="{FF2B5EF4-FFF2-40B4-BE49-F238E27FC236}">
                <a16:creationId xmlns:a16="http://schemas.microsoft.com/office/drawing/2014/main" id="{64581993-8E43-4AF4-9AF1-A39EF7772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53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665ABF-BF3D-4B3B-9F8D-0FAF231F3F70}"/>
              </a:ext>
            </a:extLst>
          </p:cNvPr>
          <p:cNvSpPr/>
          <p:nvPr/>
        </p:nvSpPr>
        <p:spPr>
          <a:xfrm>
            <a:off x="1066800" y="685188"/>
            <a:ext cx="6858000" cy="3581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TextBox 5">
            <a:extLst>
              <a:ext uri="{FF2B5EF4-FFF2-40B4-BE49-F238E27FC236}">
                <a16:creationId xmlns:a16="http://schemas.microsoft.com/office/drawing/2014/main" id="{A250F814-568F-4E96-8EED-F88A87D77536}"/>
              </a:ext>
            </a:extLst>
          </p:cNvPr>
          <p:cNvSpPr txBox="1"/>
          <p:nvPr/>
        </p:nvSpPr>
        <p:spPr>
          <a:xfrm>
            <a:off x="571500" y="4756212"/>
            <a:ext cx="8001000" cy="430887"/>
          </a:xfrm>
          <a:prstGeom prst="rect">
            <a:avLst/>
          </a:prstGeom>
          <a:noFill/>
        </p:spPr>
        <p:txBody>
          <a:bodyPr wrap="square" rtlCol="0">
            <a:spAutoFit/>
          </a:bodyPr>
          <a:lstStyle/>
          <a:p>
            <a:pPr algn="ctr"/>
            <a:r>
              <a:rPr lang="en-US" sz="2200" dirty="0">
                <a:solidFill>
                  <a:srgbClr val="0070C0"/>
                </a:solidFill>
                <a:latin typeface="Cavolini" panose="03000502040302020204" pitchFamily="66" charset="0"/>
                <a:ea typeface="+mj-ea"/>
                <a:cs typeface="Cavolini" panose="03000502040302020204" pitchFamily="66" charset="0"/>
              </a:rPr>
              <a:t>What do you expect to see in this painting?</a:t>
            </a:r>
          </a:p>
        </p:txBody>
      </p:sp>
      <p:sp>
        <p:nvSpPr>
          <p:cNvPr id="7" name="TextBox 6">
            <a:extLst>
              <a:ext uri="{FF2B5EF4-FFF2-40B4-BE49-F238E27FC236}">
                <a16:creationId xmlns:a16="http://schemas.microsoft.com/office/drawing/2014/main" id="{E6E1EC1E-D063-4B4C-A402-E01D958A6280}"/>
              </a:ext>
            </a:extLst>
          </p:cNvPr>
          <p:cNvSpPr txBox="1"/>
          <p:nvPr/>
        </p:nvSpPr>
        <p:spPr>
          <a:xfrm>
            <a:off x="1600200" y="315856"/>
            <a:ext cx="5715000" cy="369332"/>
          </a:xfrm>
          <a:prstGeom prst="rect">
            <a:avLst/>
          </a:prstGeom>
          <a:noFill/>
        </p:spPr>
        <p:txBody>
          <a:bodyPr wrap="square">
            <a:spAutoFit/>
          </a:bodyPr>
          <a:lstStyle/>
          <a:p>
            <a:pPr algn="ctr"/>
            <a:r>
              <a:rPr lang="en-US" sz="1800" b="1" dirty="0">
                <a:solidFill>
                  <a:srgbClr val="0070C0"/>
                </a:solidFill>
                <a:latin typeface="Cavolini" panose="03000502040302020204" pitchFamily="66" charset="0"/>
                <a:ea typeface="+mj-ea"/>
                <a:cs typeface="Cavolini" panose="03000502040302020204" pitchFamily="66" charset="0"/>
              </a:rPr>
              <a:t>“Mississippi Home” </a:t>
            </a:r>
          </a:p>
        </p:txBody>
      </p:sp>
    </p:spTree>
    <p:extLst>
      <p:ext uri="{BB962C8B-B14F-4D97-AF65-F5344CB8AC3E}">
        <p14:creationId xmlns:p14="http://schemas.microsoft.com/office/powerpoint/2010/main" val="2419666772"/>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5F9AD-1030-4B96-B623-4B27A10FC983}"/>
              </a:ext>
            </a:extLst>
          </p:cNvPr>
          <p:cNvPicPr>
            <a:picLocks noChangeAspect="1"/>
          </p:cNvPicPr>
          <p:nvPr/>
        </p:nvPicPr>
        <p:blipFill>
          <a:blip r:embed="rId2"/>
          <a:stretch>
            <a:fillRect/>
          </a:stretch>
        </p:blipFill>
        <p:spPr>
          <a:xfrm>
            <a:off x="1640792" y="228600"/>
            <a:ext cx="5862415" cy="3657600"/>
          </a:xfrm>
          <a:prstGeom prst="rect">
            <a:avLst/>
          </a:prstGeom>
        </p:spPr>
      </p:pic>
      <p:sp>
        <p:nvSpPr>
          <p:cNvPr id="8" name="TextBox 7">
            <a:extLst>
              <a:ext uri="{FF2B5EF4-FFF2-40B4-BE49-F238E27FC236}">
                <a16:creationId xmlns:a16="http://schemas.microsoft.com/office/drawing/2014/main" id="{08CDBE22-777B-4D5B-A5E7-845E91888735}"/>
              </a:ext>
            </a:extLst>
          </p:cNvPr>
          <p:cNvSpPr txBox="1"/>
          <p:nvPr/>
        </p:nvSpPr>
        <p:spPr>
          <a:xfrm>
            <a:off x="190499" y="4724400"/>
            <a:ext cx="8763000" cy="1446550"/>
          </a:xfrm>
          <a:prstGeom prst="rect">
            <a:avLst/>
          </a:prstGeom>
          <a:noFill/>
        </p:spPr>
        <p:txBody>
          <a:bodyPr wrap="square" rtlCol="0">
            <a:spAutoFit/>
          </a:bodyPr>
          <a:lstStyle/>
          <a:p>
            <a:pPr algn="ctr"/>
            <a:r>
              <a:rPr lang="en-US" sz="2200" b="1" dirty="0">
                <a:solidFill>
                  <a:srgbClr val="0070C0"/>
                </a:solidFill>
                <a:latin typeface="Cavolini" panose="03000502040302020204" pitchFamily="66" charset="0"/>
                <a:ea typeface="+mj-ea"/>
                <a:cs typeface="Cavolini" panose="03000502040302020204" pitchFamily="66" charset="0"/>
              </a:rPr>
              <a:t>Mississippi Home</a:t>
            </a:r>
          </a:p>
          <a:p>
            <a:r>
              <a:rPr lang="en-US" sz="2200" dirty="0">
                <a:solidFill>
                  <a:srgbClr val="0070C0"/>
                </a:solidFill>
                <a:latin typeface="Cavolini" panose="03000502040302020204" pitchFamily="66" charset="0"/>
                <a:ea typeface="+mj-ea"/>
                <a:cs typeface="Cavolini" panose="03000502040302020204" pitchFamily="66" charset="0"/>
              </a:rPr>
              <a:t>American, circa 1865, unknown medium</a:t>
            </a:r>
          </a:p>
          <a:p>
            <a:r>
              <a:rPr lang="en-US" sz="2200" dirty="0" err="1">
                <a:solidFill>
                  <a:srgbClr val="0070C0"/>
                </a:solidFill>
                <a:latin typeface="Cavolini" panose="03000502040302020204" pitchFamily="66" charset="0"/>
                <a:ea typeface="+mj-ea"/>
                <a:cs typeface="Cavolini" panose="03000502040302020204" pitchFamily="66" charset="0"/>
              </a:rPr>
              <a:t>Garbisch</a:t>
            </a:r>
            <a:r>
              <a:rPr lang="en-US" sz="2200" dirty="0">
                <a:solidFill>
                  <a:srgbClr val="0070C0"/>
                </a:solidFill>
                <a:latin typeface="Cavolini" panose="03000502040302020204" pitchFamily="66" charset="0"/>
                <a:ea typeface="+mj-ea"/>
                <a:cs typeface="Cavolini" panose="03000502040302020204" pitchFamily="66" charset="0"/>
              </a:rPr>
              <a:t> Collection</a:t>
            </a:r>
          </a:p>
          <a:p>
            <a:r>
              <a:rPr lang="en-US" sz="2200" dirty="0">
                <a:solidFill>
                  <a:srgbClr val="0070C0"/>
                </a:solidFill>
                <a:latin typeface="Cavolini" panose="03000502040302020204" pitchFamily="66" charset="0"/>
                <a:ea typeface="+mj-ea"/>
                <a:cs typeface="Cavolini" panose="03000502040302020204" pitchFamily="66" charset="0"/>
              </a:rPr>
              <a:t>A mansion to replace the original cabin</a:t>
            </a:r>
          </a:p>
        </p:txBody>
      </p:sp>
    </p:spTree>
    <p:extLst>
      <p:ext uri="{BB962C8B-B14F-4D97-AF65-F5344CB8AC3E}">
        <p14:creationId xmlns:p14="http://schemas.microsoft.com/office/powerpoint/2010/main" val="4199225368"/>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247" y="-533400"/>
            <a:ext cx="8097088" cy="1477328"/>
          </a:xfrm>
          <a:prstGeom prst="rect">
            <a:avLst/>
          </a:prstGeom>
          <a:noFill/>
        </p:spPr>
        <p:txBody>
          <a:bodyPr wrap="none" rtlCol="0">
            <a:spAutoFit/>
          </a:bodyPr>
          <a:lstStyle/>
          <a:p>
            <a:pPr algn="ctr"/>
            <a:endParaRPr lang="en-US" sz="3600" b="1" dirty="0">
              <a:solidFill>
                <a:schemeClr val="accent2"/>
              </a:solidFill>
              <a:latin typeface="Cavolini" panose="03000502040302020204" pitchFamily="66" charset="0"/>
              <a:ea typeface="+mj-ea"/>
              <a:cs typeface="Cavolini" panose="03000502040302020204" pitchFamily="66" charset="0"/>
            </a:endParaRPr>
          </a:p>
          <a:p>
            <a:pPr algn="ctr"/>
            <a:r>
              <a:rPr lang="en-US" sz="3600" b="1" dirty="0">
                <a:solidFill>
                  <a:schemeClr val="accent2"/>
                </a:solidFill>
                <a:latin typeface="Cavolini" panose="03000502040302020204" pitchFamily="66" charset="0"/>
                <a:ea typeface="+mj-ea"/>
                <a:cs typeface="Cavolini" panose="03000502040302020204" pitchFamily="66" charset="0"/>
              </a:rPr>
              <a:t>Let’s talk about these paintings</a:t>
            </a:r>
          </a:p>
          <a:p>
            <a:endParaRPr lang="es-PR" dirty="0"/>
          </a:p>
        </p:txBody>
      </p:sp>
      <p:sp>
        <p:nvSpPr>
          <p:cNvPr id="8" name="TextBox 7">
            <a:extLst>
              <a:ext uri="{FF2B5EF4-FFF2-40B4-BE49-F238E27FC236}">
                <a16:creationId xmlns:a16="http://schemas.microsoft.com/office/drawing/2014/main" id="{4A464665-93CB-40DF-9EA4-48D2A5009365}"/>
              </a:ext>
            </a:extLst>
          </p:cNvPr>
          <p:cNvSpPr txBox="1"/>
          <p:nvPr/>
        </p:nvSpPr>
        <p:spPr>
          <a:xfrm>
            <a:off x="229087" y="1219200"/>
            <a:ext cx="8229600" cy="4062651"/>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Between 1820 – 1860 the most popular architectural style in mansions was Greek Revival.  This style adapted the temples of Athens to the needs of the 19</a:t>
            </a:r>
            <a:r>
              <a:rPr lang="en-US" sz="2000" baseline="30000" dirty="0">
                <a:solidFill>
                  <a:srgbClr val="0070C0"/>
                </a:solidFill>
                <a:latin typeface="Cavolini" panose="03000502040302020204" pitchFamily="66" charset="0"/>
                <a:ea typeface="+mj-ea"/>
                <a:cs typeface="Cavolini" panose="03000502040302020204" pitchFamily="66" charset="0"/>
              </a:rPr>
              <a:t>th</a:t>
            </a:r>
            <a:r>
              <a:rPr lang="en-US" sz="2000" dirty="0">
                <a:solidFill>
                  <a:srgbClr val="0070C0"/>
                </a:solidFill>
                <a:latin typeface="Cavolini" panose="03000502040302020204" pitchFamily="66" charset="0"/>
                <a:ea typeface="+mj-ea"/>
                <a:cs typeface="Cavolini" panose="03000502040302020204" pitchFamily="66" charset="0"/>
              </a:rPr>
              <a:t> century. </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Describe the environment. What do the people see and hear? How do you know? </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What was their means of transportation?</a:t>
            </a:r>
          </a:p>
          <a:p>
            <a:endParaRPr lang="en-US" sz="2000" dirty="0">
              <a:solidFill>
                <a:srgbClr val="0070C0"/>
              </a:solidFill>
              <a:latin typeface="Cavolini" panose="03000502040302020204" pitchFamily="66" charset="0"/>
              <a:ea typeface="+mj-ea"/>
              <a:cs typeface="Cavolini" panose="03000502040302020204" pitchFamily="66" charset="0"/>
            </a:endParaRPr>
          </a:p>
          <a:p>
            <a:pPr marL="285750" indent="-285750">
              <a:buFont typeface="Arial" panose="020B0604020202020204" pitchFamily="34" charset="0"/>
              <a:buChar char="•"/>
            </a:pPr>
            <a:r>
              <a:rPr lang="en-US" sz="2000" dirty="0">
                <a:solidFill>
                  <a:srgbClr val="0070C0"/>
                </a:solidFill>
                <a:latin typeface="Cavolini" panose="03000502040302020204" pitchFamily="66" charset="0"/>
                <a:ea typeface="+mj-ea"/>
                <a:cs typeface="Cavolini" panose="03000502040302020204" pitchFamily="66" charset="0"/>
              </a:rPr>
              <a:t>Are the pictures quiet or noisy? How can you tell?</a:t>
            </a:r>
          </a:p>
          <a:p>
            <a:pPr marL="285750" indent="-285750">
              <a:buFont typeface="Arial" panose="020B0604020202020204" pitchFamily="34" charset="0"/>
              <a:buChar char="•"/>
            </a:pPr>
            <a:endParaRPr lang="en-US" sz="2000" dirty="0">
              <a:solidFill>
                <a:srgbClr val="0070C0"/>
              </a:solidFill>
              <a:latin typeface="Cavolini" panose="03000502040302020204" pitchFamily="66" charset="0"/>
              <a:ea typeface="+mj-ea"/>
              <a:cs typeface="Cavolini" panose="03000502040302020204" pitchFamily="66" charset="0"/>
            </a:endParaRPr>
          </a:p>
          <a:p>
            <a:endParaRPr lang="en-US" dirty="0">
              <a:solidFill>
                <a:srgbClr val="0070C0"/>
              </a:solidFill>
            </a:endParaRPr>
          </a:p>
        </p:txBody>
      </p:sp>
    </p:spTree>
    <p:extLst>
      <p:ext uri="{BB962C8B-B14F-4D97-AF65-F5344CB8AC3E}">
        <p14:creationId xmlns:p14="http://schemas.microsoft.com/office/powerpoint/2010/main" val="5209739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F3FE35-8CFF-4E5B-9640-F20D6E7B31D8}"/>
              </a:ext>
            </a:extLst>
          </p:cNvPr>
          <p:cNvSpPr txBox="1"/>
          <p:nvPr/>
        </p:nvSpPr>
        <p:spPr>
          <a:xfrm>
            <a:off x="2552700" y="653148"/>
            <a:ext cx="4038600" cy="646331"/>
          </a:xfrm>
          <a:prstGeom prst="rect">
            <a:avLst/>
          </a:prstGeom>
          <a:noFill/>
        </p:spPr>
        <p:txBody>
          <a:bodyPr wrap="square" rtlCol="0">
            <a:spAutoFit/>
          </a:bodyPr>
          <a:lstStyle/>
          <a:p>
            <a:pPr algn="ctr"/>
            <a:r>
              <a:rPr lang="en-US" sz="3600" b="1" dirty="0">
                <a:solidFill>
                  <a:schemeClr val="accent2"/>
                </a:solidFill>
                <a:latin typeface="Cavolini" panose="03000502040302020204" pitchFamily="66" charset="0"/>
                <a:ea typeface="+mj-ea"/>
                <a:cs typeface="Cavolini" panose="03000502040302020204" pitchFamily="66" charset="0"/>
              </a:rPr>
              <a:t>Activity time</a:t>
            </a:r>
          </a:p>
        </p:txBody>
      </p:sp>
      <p:pic>
        <p:nvPicPr>
          <p:cNvPr id="2050" name="Picture 2" descr="Pixilart - draw time by Polka">
            <a:extLst>
              <a:ext uri="{FF2B5EF4-FFF2-40B4-BE49-F238E27FC236}">
                <a16:creationId xmlns:a16="http://schemas.microsoft.com/office/drawing/2014/main" id="{34E3AC36-DADC-4BD1-9524-E1EBAED50E0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716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186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F3FE35-8CFF-4E5B-9640-F20D6E7B31D8}"/>
              </a:ext>
            </a:extLst>
          </p:cNvPr>
          <p:cNvSpPr txBox="1"/>
          <p:nvPr/>
        </p:nvSpPr>
        <p:spPr>
          <a:xfrm>
            <a:off x="2667000" y="692073"/>
            <a:ext cx="4038600" cy="646331"/>
          </a:xfrm>
          <a:prstGeom prst="rect">
            <a:avLst/>
          </a:prstGeom>
          <a:noFill/>
        </p:spPr>
        <p:txBody>
          <a:bodyPr wrap="square" rtlCol="0">
            <a:spAutoFit/>
          </a:bodyPr>
          <a:lstStyle/>
          <a:p>
            <a:pPr algn="ctr"/>
            <a:r>
              <a:rPr lang="en-US" sz="3600" b="1" dirty="0">
                <a:solidFill>
                  <a:schemeClr val="accent2"/>
                </a:solidFill>
                <a:latin typeface="Cavolini" panose="03000502040302020204" pitchFamily="66" charset="0"/>
                <a:ea typeface="+mj-ea"/>
                <a:cs typeface="Cavolini" panose="03000502040302020204" pitchFamily="66" charset="0"/>
              </a:rPr>
              <a:t>Inspiration</a:t>
            </a:r>
          </a:p>
        </p:txBody>
      </p:sp>
      <p:pic>
        <p:nvPicPr>
          <p:cNvPr id="4" name="Picture 3">
            <a:extLst>
              <a:ext uri="{FF2B5EF4-FFF2-40B4-BE49-F238E27FC236}">
                <a16:creationId xmlns:a16="http://schemas.microsoft.com/office/drawing/2014/main" id="{FB6F700D-7104-4EA0-BEEB-B4ED9D4C62F8}"/>
              </a:ext>
            </a:extLst>
          </p:cNvPr>
          <p:cNvPicPr>
            <a:picLocks noChangeAspect="1"/>
          </p:cNvPicPr>
          <p:nvPr/>
        </p:nvPicPr>
        <p:blipFill>
          <a:blip r:embed="rId2"/>
          <a:stretch>
            <a:fillRect/>
          </a:stretch>
        </p:blipFill>
        <p:spPr>
          <a:xfrm>
            <a:off x="164164" y="1676400"/>
            <a:ext cx="4125423" cy="3276600"/>
          </a:xfrm>
          <a:prstGeom prst="rect">
            <a:avLst/>
          </a:prstGeom>
        </p:spPr>
      </p:pic>
      <p:pic>
        <p:nvPicPr>
          <p:cNvPr id="6" name="Picture 5">
            <a:extLst>
              <a:ext uri="{FF2B5EF4-FFF2-40B4-BE49-F238E27FC236}">
                <a16:creationId xmlns:a16="http://schemas.microsoft.com/office/drawing/2014/main" id="{8C386929-4ED9-44A1-8DD1-BE451FB50AEE}"/>
              </a:ext>
            </a:extLst>
          </p:cNvPr>
          <p:cNvPicPr>
            <a:picLocks noChangeAspect="1"/>
          </p:cNvPicPr>
          <p:nvPr/>
        </p:nvPicPr>
        <p:blipFill>
          <a:blip r:embed="rId3"/>
          <a:stretch>
            <a:fillRect/>
          </a:stretch>
        </p:blipFill>
        <p:spPr>
          <a:xfrm>
            <a:off x="4480087" y="1676400"/>
            <a:ext cx="4359113" cy="3276600"/>
          </a:xfrm>
          <a:prstGeom prst="rect">
            <a:avLst/>
          </a:prstGeom>
        </p:spPr>
      </p:pic>
    </p:spTree>
    <p:extLst>
      <p:ext uri="{BB962C8B-B14F-4D97-AF65-F5344CB8AC3E}">
        <p14:creationId xmlns:p14="http://schemas.microsoft.com/office/powerpoint/2010/main" val="1742769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Coloured chalk sticks">
            <a:extLst>
              <a:ext uri="{FF2B5EF4-FFF2-40B4-BE49-F238E27FC236}">
                <a16:creationId xmlns:a16="http://schemas.microsoft.com/office/drawing/2014/main" id="{F52AB9FF-2C28-4EA4-BF68-154CADDE219C}"/>
              </a:ext>
            </a:extLst>
          </p:cNvPr>
          <p:cNvPicPr>
            <a:picLocks noChangeAspect="1"/>
          </p:cNvPicPr>
          <p:nvPr/>
        </p:nvPicPr>
        <p:blipFill rotWithShape="1">
          <a:blip r:embed="rId2">
            <a:extLst>
              <a:ext uri="{28A0092B-C50C-407E-A947-70E740481C1C}">
                <a14:useLocalDpi xmlns:a14="http://schemas.microsoft.com/office/drawing/2010/main" val="0"/>
              </a:ext>
            </a:extLst>
          </a:blip>
          <a:srcRect l="22218" r="15836"/>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p:cNvSpPr txBox="1"/>
          <p:nvPr/>
        </p:nvSpPr>
        <p:spPr>
          <a:xfrm>
            <a:off x="168274" y="132427"/>
            <a:ext cx="3572668" cy="6734039"/>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b="1" dirty="0">
                <a:solidFill>
                  <a:schemeClr val="tx1">
                    <a:lumMod val="75000"/>
                    <a:lumOff val="25000"/>
                  </a:schemeClr>
                </a:solidFill>
              </a:rPr>
              <a:t>What’s Meet the Masters?</a:t>
            </a:r>
          </a:p>
          <a:p>
            <a:pPr marL="342900" indent="-342900">
              <a:lnSpc>
                <a:spcPct val="90000"/>
              </a:lnSpc>
              <a:spcBef>
                <a:spcPts val="1000"/>
              </a:spcBef>
              <a:buClr>
                <a:schemeClr val="accent1"/>
              </a:buClr>
              <a:buSzPct val="80000"/>
              <a:buFont typeface="Wingdings 3" charset="2"/>
              <a:buChar char=""/>
            </a:pPr>
            <a:endParaRPr lang="en-US" sz="1000"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latin typeface="Cavolini" panose="03000502040302020204" pitchFamily="66" charset="0"/>
                <a:cs typeface="Cavolini" panose="03000502040302020204" pitchFamily="66" charset="0"/>
              </a:rPr>
              <a:t>An art appreciation program to introduce children to the world of art </a:t>
            </a:r>
          </a:p>
          <a:p>
            <a:pPr marL="342900" indent="-342900">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latin typeface="Cavolini" panose="03000502040302020204" pitchFamily="66" charset="0"/>
              <a:cs typeface="Cavolini" panose="03000502040302020204" pitchFamily="66" charset="0"/>
            </a:endParaRPr>
          </a:p>
          <a:p>
            <a:pPr marL="342900" indent="-342900">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latin typeface="Cavolini" panose="03000502040302020204" pitchFamily="66" charset="0"/>
                <a:cs typeface="Cavolini" panose="03000502040302020204" pitchFamily="66" charset="0"/>
              </a:rPr>
              <a:t>A way to cultivate interest in art history in our youth</a:t>
            </a:r>
          </a:p>
          <a:p>
            <a:pPr marL="342900" indent="-342900">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latin typeface="Cavolini" panose="03000502040302020204" pitchFamily="66" charset="0"/>
              <a:cs typeface="Cavolini" panose="03000502040302020204" pitchFamily="66" charset="0"/>
            </a:endParaRPr>
          </a:p>
          <a:p>
            <a:pPr marL="342900" indent="-342900">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latin typeface="Cavolini" panose="03000502040302020204" pitchFamily="66" charset="0"/>
                <a:cs typeface="Cavolini" panose="03000502040302020204" pitchFamily="66" charset="0"/>
              </a:rPr>
              <a:t>To freely express the impact art has on each individual</a:t>
            </a:r>
          </a:p>
          <a:p>
            <a:pPr marL="342900" indent="-342900">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latin typeface="Cavolini" panose="03000502040302020204" pitchFamily="66" charset="0"/>
              <a:cs typeface="Cavolini" panose="03000502040302020204" pitchFamily="66" charset="0"/>
            </a:endParaRPr>
          </a:p>
          <a:p>
            <a:pPr marL="342900" indent="-342900">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latin typeface="Cavolini" panose="03000502040302020204" pitchFamily="66" charset="0"/>
                <a:cs typeface="Cavolini" panose="03000502040302020204" pitchFamily="66" charset="0"/>
              </a:rPr>
              <a:t>A break from the routine to learn something new about famous artists</a:t>
            </a:r>
          </a:p>
          <a:p>
            <a:pPr marL="342900" indent="-342900">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latin typeface="Cavolini" panose="03000502040302020204" pitchFamily="66" charset="0"/>
              <a:cs typeface="Cavolini" panose="03000502040302020204" pitchFamily="66" charset="0"/>
            </a:endParaRPr>
          </a:p>
          <a:p>
            <a:pPr marL="342900" indent="-342900">
              <a:lnSpc>
                <a:spcPct val="90000"/>
              </a:lnSpc>
              <a:spcBef>
                <a:spcPts val="1000"/>
              </a:spcBef>
              <a:buClr>
                <a:schemeClr val="accent1"/>
              </a:buClr>
              <a:buSzPct val="80000"/>
              <a:buFont typeface="Wingdings 3" charset="2"/>
              <a:buChar char=""/>
            </a:pPr>
            <a:r>
              <a:rPr lang="en-US" dirty="0">
                <a:solidFill>
                  <a:schemeClr val="tx1">
                    <a:lumMod val="75000"/>
                    <a:lumOff val="25000"/>
                  </a:schemeClr>
                </a:solidFill>
                <a:latin typeface="Cavolini" panose="03000502040302020204" pitchFamily="66" charset="0"/>
                <a:cs typeface="Cavolini" panose="03000502040302020204" pitchFamily="66" charset="0"/>
              </a:rPr>
              <a:t>An opportunity to have </a:t>
            </a:r>
            <a:r>
              <a:rPr lang="en-US" sz="2000" b="1" dirty="0">
                <a:solidFill>
                  <a:schemeClr val="tx1">
                    <a:lumMod val="75000"/>
                    <a:lumOff val="25000"/>
                  </a:schemeClr>
                </a:solidFill>
                <a:latin typeface="Cavolini" panose="03000502040302020204" pitchFamily="66" charset="0"/>
                <a:cs typeface="Cavolini" panose="03000502040302020204" pitchFamily="66" charset="0"/>
              </a:rPr>
              <a:t>FUN through ART!</a:t>
            </a:r>
          </a:p>
        </p:txBody>
      </p:sp>
      <p:cxnSp>
        <p:nvCxnSpPr>
          <p:cNvPr id="21" name="Straight Connector 2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124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2" name="Group 190">
            <a:extLst>
              <a:ext uri="{FF2B5EF4-FFF2-40B4-BE49-F238E27FC236}">
                <a16:creationId xmlns:a16="http://schemas.microsoft.com/office/drawing/2014/main" id="{3DFBBA17-68C1-41F9-89F3-78F3F2DB9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255" name="Freeform 14">
              <a:extLst>
                <a:ext uri="{FF2B5EF4-FFF2-40B4-BE49-F238E27FC236}">
                  <a16:creationId xmlns:a16="http://schemas.microsoft.com/office/drawing/2014/main" id="{3054DDBF-C387-4540-A45A-F9BEB040C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56" name="Straight Connector 255">
              <a:extLst>
                <a:ext uri="{FF2B5EF4-FFF2-40B4-BE49-F238E27FC236}">
                  <a16:creationId xmlns:a16="http://schemas.microsoft.com/office/drawing/2014/main" id="{7BD859CE-CE14-4780-AE18-EAE4B3284B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F0B8A132-768E-483C-A30F-37EB64E04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8" name="Rectangle 23">
              <a:extLst>
                <a:ext uri="{FF2B5EF4-FFF2-40B4-BE49-F238E27FC236}">
                  <a16:creationId xmlns:a16="http://schemas.microsoft.com/office/drawing/2014/main" id="{F81F31DC-17B7-43F3-B8DB-CA79E1A1E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9" name="Rectangle 25">
              <a:extLst>
                <a:ext uri="{FF2B5EF4-FFF2-40B4-BE49-F238E27FC236}">
                  <a16:creationId xmlns:a16="http://schemas.microsoft.com/office/drawing/2014/main" id="{66612D03-B350-4569-BA9B-D1E1F914A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Isosceles Triangle 259">
              <a:extLst>
                <a:ext uri="{FF2B5EF4-FFF2-40B4-BE49-F238E27FC236}">
                  <a16:creationId xmlns:a16="http://schemas.microsoft.com/office/drawing/2014/main" id="{C382562E-51EA-49FC-9CA9-9E3E9FCFA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Rectangle 27">
              <a:extLst>
                <a:ext uri="{FF2B5EF4-FFF2-40B4-BE49-F238E27FC236}">
                  <a16:creationId xmlns:a16="http://schemas.microsoft.com/office/drawing/2014/main" id="{F202B3CB-9607-4519-9EB5-286A461D8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8">
              <a:extLst>
                <a:ext uri="{FF2B5EF4-FFF2-40B4-BE49-F238E27FC236}">
                  <a16:creationId xmlns:a16="http://schemas.microsoft.com/office/drawing/2014/main" id="{8635CEA0-18EC-41D7-BFAE-B45A7669C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Rectangle 29">
              <a:extLst>
                <a:ext uri="{FF2B5EF4-FFF2-40B4-BE49-F238E27FC236}">
                  <a16:creationId xmlns:a16="http://schemas.microsoft.com/office/drawing/2014/main" id="{FC79C36B-0CF0-4AA7-A3BF-42D6B9317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Isosceles Triangle 263">
              <a:extLst>
                <a:ext uri="{FF2B5EF4-FFF2-40B4-BE49-F238E27FC236}">
                  <a16:creationId xmlns:a16="http://schemas.microsoft.com/office/drawing/2014/main" id="{1D6C24F4-F8D2-44C2-8CFA-D14C5561D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7E3216BA-5899-4B11-9C20-888F3CFB0B2F}"/>
              </a:ext>
            </a:extLst>
          </p:cNvPr>
          <p:cNvPicPr>
            <a:picLocks noChangeAspect="1"/>
          </p:cNvPicPr>
          <p:nvPr/>
        </p:nvPicPr>
        <p:blipFill rotWithShape="1">
          <a:blip r:embed="rId2"/>
          <a:srcRect l="39534" r="6286" b="2"/>
          <a:stretch/>
        </p:blipFill>
        <p:spPr>
          <a:xfrm>
            <a:off x="20" y="10"/>
            <a:ext cx="4423481" cy="6857990"/>
          </a:xfrm>
          <a:custGeom>
            <a:avLst/>
            <a:gdLst/>
            <a:ahLst/>
            <a:cxnLst/>
            <a:rect l="l" t="t" r="r" b="b"/>
            <a:pathLst>
              <a:path w="5898002" h="6858000">
                <a:moveTo>
                  <a:pt x="0" y="0"/>
                </a:moveTo>
                <a:lnTo>
                  <a:pt x="5898002" y="0"/>
                </a:lnTo>
                <a:lnTo>
                  <a:pt x="4873624" y="6858000"/>
                </a:lnTo>
                <a:lnTo>
                  <a:pt x="0" y="6858000"/>
                </a:lnTo>
                <a:close/>
              </a:path>
            </a:pathLst>
          </a:custGeom>
        </p:spPr>
      </p:pic>
      <p:sp>
        <p:nvSpPr>
          <p:cNvPr id="266" name="Isosceles Triangle 30">
            <a:extLst>
              <a:ext uri="{FF2B5EF4-FFF2-40B4-BE49-F238E27FC236}">
                <a16:creationId xmlns:a16="http://schemas.microsoft.com/office/drawing/2014/main" id="{30D39990-8248-4FC7-B3CE-24485764E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8C293492-C8C0-4843-B121-48A6AD3BD59D}"/>
              </a:ext>
            </a:extLst>
          </p:cNvPr>
          <p:cNvPicPr>
            <a:picLocks noChangeAspect="1"/>
          </p:cNvPicPr>
          <p:nvPr/>
        </p:nvPicPr>
        <p:blipFill rotWithShape="1">
          <a:blip r:embed="rId3"/>
          <a:srcRect l="26716" r="18306" b="-1"/>
          <a:stretch/>
        </p:blipFill>
        <p:spPr>
          <a:xfrm>
            <a:off x="3651821" y="10"/>
            <a:ext cx="5484204"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268" name="Freeform 52">
            <a:extLst>
              <a:ext uri="{FF2B5EF4-FFF2-40B4-BE49-F238E27FC236}">
                <a16:creationId xmlns:a16="http://schemas.microsoft.com/office/drawing/2014/main" id="{128A5D3E-BD5B-438F-B1CC-F7D466FD2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486" y="3576484"/>
            <a:ext cx="6392235"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tx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0" name="Straight Connector 269">
            <a:extLst>
              <a:ext uri="{FF2B5EF4-FFF2-40B4-BE49-F238E27FC236}">
                <a16:creationId xmlns:a16="http://schemas.microsoft.com/office/drawing/2014/main" id="{26B49B29-65AB-416E-B1E4-9E41CAE7BE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895AB6CE-D6AE-479E-A5B3-EF79DECF5B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4" name="Rectangle 23">
            <a:extLst>
              <a:ext uri="{FF2B5EF4-FFF2-40B4-BE49-F238E27FC236}">
                <a16:creationId xmlns:a16="http://schemas.microsoft.com/office/drawing/2014/main" id="{E5B93247-ED15-49B4-ACC2-EC4DBF651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 name="Rectangle 25">
            <a:extLst>
              <a:ext uri="{FF2B5EF4-FFF2-40B4-BE49-F238E27FC236}">
                <a16:creationId xmlns:a16="http://schemas.microsoft.com/office/drawing/2014/main" id="{04DEF4CB-271A-4097-B061-376DEFEB2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8" name="Isosceles Triangle 24">
            <a:extLst>
              <a:ext uri="{FF2B5EF4-FFF2-40B4-BE49-F238E27FC236}">
                <a16:creationId xmlns:a16="http://schemas.microsoft.com/office/drawing/2014/main" id="{7AE731CF-99AB-4F76-B658-05A2F1173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3069300" y="4267831"/>
            <a:ext cx="3886201" cy="132967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900" b="1" dirty="0">
                <a:solidFill>
                  <a:schemeClr val="accent1"/>
                </a:solidFill>
                <a:latin typeface="+mj-lt"/>
                <a:ea typeface="+mj-ea"/>
                <a:cs typeface="+mj-cs"/>
              </a:rPr>
              <a:t>Georgia O’Keefe</a:t>
            </a:r>
          </a:p>
          <a:p>
            <a:pPr algn="r">
              <a:lnSpc>
                <a:spcPct val="90000"/>
              </a:lnSpc>
              <a:spcBef>
                <a:spcPct val="0"/>
              </a:spcBef>
              <a:spcAft>
                <a:spcPts val="600"/>
              </a:spcAft>
            </a:pPr>
            <a:r>
              <a:rPr lang="en-US" sz="2900" b="1" dirty="0">
                <a:solidFill>
                  <a:schemeClr val="accent1"/>
                </a:solidFill>
                <a:latin typeface="+mj-lt"/>
                <a:ea typeface="+mj-ea"/>
                <a:cs typeface="+mj-cs"/>
              </a:rPr>
              <a:t>(1887-1986)</a:t>
            </a:r>
          </a:p>
        </p:txBody>
      </p:sp>
      <p:sp>
        <p:nvSpPr>
          <p:cNvPr id="280" name="Rectangle 27">
            <a:extLst>
              <a:ext uri="{FF2B5EF4-FFF2-40B4-BE49-F238E27FC236}">
                <a16:creationId xmlns:a16="http://schemas.microsoft.com/office/drawing/2014/main" id="{84314DED-27D5-4FB7-96C2-AAED5604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2" name="Rectangle 28">
            <a:extLst>
              <a:ext uri="{FF2B5EF4-FFF2-40B4-BE49-F238E27FC236}">
                <a16:creationId xmlns:a16="http://schemas.microsoft.com/office/drawing/2014/main" id="{33ACCA4C-66C6-4FD0-BD93-1D40645BF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4" name="Rectangle 29">
            <a:extLst>
              <a:ext uri="{FF2B5EF4-FFF2-40B4-BE49-F238E27FC236}">
                <a16:creationId xmlns:a16="http://schemas.microsoft.com/office/drawing/2014/main" id="{C74570A9-2308-4E1D-B5CB-23A0941E9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6" name="Isosceles Triangle 29">
            <a:extLst>
              <a:ext uri="{FF2B5EF4-FFF2-40B4-BE49-F238E27FC236}">
                <a16:creationId xmlns:a16="http://schemas.microsoft.com/office/drawing/2014/main" id="{80CBF025-6906-42B5-98CE-70EC3CF4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1153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7924800" cy="6617196"/>
          </a:xfrm>
          <a:prstGeom prst="rect">
            <a:avLst/>
          </a:prstGeom>
          <a:noFill/>
        </p:spPr>
        <p:txBody>
          <a:bodyPr wrap="square" rtlCol="0">
            <a:spAutoFit/>
          </a:bodyPr>
          <a:lstStyle/>
          <a:p>
            <a:pPr algn="ctr"/>
            <a:r>
              <a:rPr lang="en-US" sz="2800" b="1" dirty="0">
                <a:solidFill>
                  <a:srgbClr val="0070C0"/>
                </a:solidFill>
                <a:latin typeface="Cavolini" panose="03000502040302020204" pitchFamily="66" charset="0"/>
                <a:ea typeface="+mj-ea"/>
                <a:cs typeface="Cavolini" panose="03000502040302020204" pitchFamily="66" charset="0"/>
              </a:rPr>
              <a:t>ABOUT O’KEEFE’S LIFE</a:t>
            </a:r>
          </a:p>
          <a:p>
            <a:pPr marL="342900" indent="-342900" algn="just">
              <a:buFont typeface="Arial" panose="020B0604020202020204" pitchFamily="34" charset="0"/>
              <a:buChar char="•"/>
            </a:pPr>
            <a:endParaRPr lang="en-US" sz="2200" dirty="0">
              <a:solidFill>
                <a:srgbClr val="0070C0"/>
              </a:solidFill>
              <a:latin typeface="Cavolini" panose="03000502040302020204" pitchFamily="66" charset="0"/>
              <a:ea typeface="+mj-ea"/>
              <a:cs typeface="Cavolini" panose="03000502040302020204" pitchFamily="66" charset="0"/>
            </a:endParaRPr>
          </a:p>
          <a:p>
            <a:pPr marL="342900" indent="-342900">
              <a:buFont typeface="Arial" panose="020B0604020202020204" pitchFamily="34" charset="0"/>
              <a:buChar char="•"/>
            </a:pPr>
            <a:r>
              <a:rPr lang="en-US" sz="2200" dirty="0">
                <a:solidFill>
                  <a:srgbClr val="0070C0"/>
                </a:solidFill>
                <a:latin typeface="Cavolini" panose="03000502040302020204" pitchFamily="66" charset="0"/>
                <a:ea typeface="+mj-ea"/>
                <a:cs typeface="Cavolini" panose="03000502040302020204" pitchFamily="66" charset="0"/>
              </a:rPr>
              <a:t>Georgia O’Keefe was an American artist born in 1887, in Sun Prairie, Wisconsin.  She spent her childhood on a large farm. She always had a love for nature and land.</a:t>
            </a:r>
          </a:p>
          <a:p>
            <a:pPr marL="342900" indent="-342900">
              <a:buFont typeface="Arial" panose="020B0604020202020204" pitchFamily="34" charset="0"/>
              <a:buChar char="•"/>
            </a:pPr>
            <a:endParaRPr lang="en-US" sz="2200" dirty="0">
              <a:solidFill>
                <a:srgbClr val="0070C0"/>
              </a:solidFill>
              <a:latin typeface="Cavolini" panose="03000502040302020204" pitchFamily="66" charset="0"/>
              <a:ea typeface="+mj-ea"/>
              <a:cs typeface="Cavolini" panose="03000502040302020204" pitchFamily="66" charset="0"/>
            </a:endParaRPr>
          </a:p>
          <a:p>
            <a:pPr marL="342900" indent="-342900">
              <a:buFont typeface="Arial" panose="020B0604020202020204" pitchFamily="34" charset="0"/>
              <a:buChar char="•"/>
            </a:pPr>
            <a:r>
              <a:rPr lang="en-US" sz="2200" dirty="0">
                <a:solidFill>
                  <a:srgbClr val="0070C0"/>
                </a:solidFill>
                <a:latin typeface="Cavolini" panose="03000502040302020204" pitchFamily="66" charset="0"/>
                <a:ea typeface="+mj-ea"/>
                <a:cs typeface="Cavolini" panose="03000502040302020204" pitchFamily="66" charset="0"/>
              </a:rPr>
              <a:t>She knew she wanted to be an artist as early as 10 years old and studied at the Chicago Art Institute and later at the Art Students League in New York</a:t>
            </a:r>
          </a:p>
          <a:p>
            <a:endParaRPr lang="en-US" sz="2200" dirty="0">
              <a:solidFill>
                <a:srgbClr val="0070C0"/>
              </a:solidFill>
              <a:latin typeface="Cavolini" panose="03000502040302020204" pitchFamily="66" charset="0"/>
              <a:ea typeface="+mj-ea"/>
              <a:cs typeface="Cavolini" panose="03000502040302020204" pitchFamily="66" charset="0"/>
            </a:endParaRPr>
          </a:p>
          <a:p>
            <a:pPr marL="342900" indent="-342900">
              <a:buFont typeface="Arial" panose="020B0604020202020204" pitchFamily="34" charset="0"/>
              <a:buChar char="•"/>
            </a:pPr>
            <a:r>
              <a:rPr lang="en-US" sz="2200" dirty="0">
                <a:solidFill>
                  <a:srgbClr val="0070C0"/>
                </a:solidFill>
                <a:latin typeface="Cavolini" panose="03000502040302020204" pitchFamily="66" charset="0"/>
                <a:ea typeface="+mj-ea"/>
                <a:cs typeface="Cavolini" panose="03000502040302020204" pitchFamily="66" charset="0"/>
              </a:rPr>
              <a:t>She worked as an artist in Chicago and as an art teacher in Texas and South Carolina. </a:t>
            </a:r>
          </a:p>
          <a:p>
            <a:endParaRPr lang="en-US" sz="2200" dirty="0">
              <a:solidFill>
                <a:srgbClr val="0070C0"/>
              </a:solidFill>
              <a:latin typeface="Cavolini" panose="03000502040302020204" pitchFamily="66" charset="0"/>
              <a:ea typeface="+mj-ea"/>
              <a:cs typeface="Cavolini" panose="03000502040302020204" pitchFamily="66" charset="0"/>
            </a:endParaRPr>
          </a:p>
          <a:p>
            <a:pPr marL="342900" indent="-342900">
              <a:buFont typeface="Arial" panose="020B0604020202020204" pitchFamily="34" charset="0"/>
              <a:buChar char="•"/>
            </a:pPr>
            <a:r>
              <a:rPr lang="en-US" sz="2200" dirty="0">
                <a:solidFill>
                  <a:srgbClr val="0070C0"/>
                </a:solidFill>
                <a:latin typeface="Cavolini" panose="03000502040302020204" pitchFamily="66" charset="0"/>
                <a:ea typeface="+mj-ea"/>
                <a:cs typeface="Cavolini" panose="03000502040302020204" pitchFamily="66" charset="0"/>
              </a:rPr>
              <a:t>A famous photographer, Alfred Stieglitz, recognized her work and decided to show her art in his gallery.  They later married.</a:t>
            </a:r>
          </a:p>
          <a:p>
            <a:pPr marL="342900" indent="-342900" algn="just">
              <a:buFont typeface="Arial" panose="020B0604020202020204" pitchFamily="34" charset="0"/>
              <a:buChar char="•"/>
            </a:pPr>
            <a:endParaRPr lang="en-US" sz="2200" dirty="0">
              <a:solidFill>
                <a:srgbClr val="0070C0"/>
              </a:solidFill>
              <a:latin typeface="Cavolini" panose="03000502040302020204" pitchFamily="66" charset="0"/>
              <a:ea typeface="+mj-ea"/>
              <a:cs typeface="Cavolini" panose="03000502040302020204" pitchFamily="66" charset="0"/>
            </a:endParaRPr>
          </a:p>
        </p:txBody>
      </p:sp>
    </p:spTree>
    <p:extLst>
      <p:ext uri="{BB962C8B-B14F-4D97-AF65-F5344CB8AC3E}">
        <p14:creationId xmlns:p14="http://schemas.microsoft.com/office/powerpoint/2010/main" val="292294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4038600"/>
            <a:ext cx="8001000" cy="430887"/>
          </a:xfrm>
          <a:prstGeom prst="rect">
            <a:avLst/>
          </a:prstGeom>
          <a:noFill/>
        </p:spPr>
        <p:txBody>
          <a:bodyPr wrap="square" rtlCol="0">
            <a:spAutoFit/>
          </a:bodyPr>
          <a:lstStyle/>
          <a:p>
            <a:endParaRPr lang="en-US" sz="2200" b="1" dirty="0">
              <a:solidFill>
                <a:srgbClr val="0070C0"/>
              </a:solidFill>
              <a:latin typeface="Cavolini" panose="03000502040302020204" pitchFamily="66" charset="0"/>
              <a:ea typeface="+mj-ea"/>
              <a:cs typeface="Cavolini" panose="03000502040302020204" pitchFamily="66" charset="0"/>
            </a:endParaRPr>
          </a:p>
        </p:txBody>
      </p:sp>
      <p:sp>
        <p:nvSpPr>
          <p:cNvPr id="2" name="Rectangle 1">
            <a:extLst>
              <a:ext uri="{FF2B5EF4-FFF2-40B4-BE49-F238E27FC236}">
                <a16:creationId xmlns:a16="http://schemas.microsoft.com/office/drawing/2014/main" id="{5EE1DCEA-30EB-4EBC-95C4-F6EA01275CCC}"/>
              </a:ext>
            </a:extLst>
          </p:cNvPr>
          <p:cNvSpPr/>
          <p:nvPr/>
        </p:nvSpPr>
        <p:spPr>
          <a:xfrm>
            <a:off x="1143000" y="888087"/>
            <a:ext cx="6858000" cy="3581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TextBox 4">
            <a:extLst>
              <a:ext uri="{FF2B5EF4-FFF2-40B4-BE49-F238E27FC236}">
                <a16:creationId xmlns:a16="http://schemas.microsoft.com/office/drawing/2014/main" id="{07C8EE7E-E107-48B5-86BB-838B0EB0F683}"/>
              </a:ext>
            </a:extLst>
          </p:cNvPr>
          <p:cNvSpPr txBox="1"/>
          <p:nvPr/>
        </p:nvSpPr>
        <p:spPr>
          <a:xfrm>
            <a:off x="571500" y="4756212"/>
            <a:ext cx="8001000" cy="430887"/>
          </a:xfrm>
          <a:prstGeom prst="rect">
            <a:avLst/>
          </a:prstGeom>
          <a:noFill/>
        </p:spPr>
        <p:txBody>
          <a:bodyPr wrap="square" rtlCol="0">
            <a:spAutoFit/>
          </a:bodyPr>
          <a:lstStyle/>
          <a:p>
            <a:pPr algn="ctr"/>
            <a:r>
              <a:rPr lang="en-US" sz="2200" dirty="0">
                <a:solidFill>
                  <a:srgbClr val="0070C0"/>
                </a:solidFill>
                <a:latin typeface="Cavolini" panose="03000502040302020204" pitchFamily="66" charset="0"/>
                <a:ea typeface="+mj-ea"/>
                <a:cs typeface="Cavolini" panose="03000502040302020204" pitchFamily="66" charset="0"/>
              </a:rPr>
              <a:t>What do you think this painting is about?</a:t>
            </a:r>
          </a:p>
        </p:txBody>
      </p:sp>
      <p:sp>
        <p:nvSpPr>
          <p:cNvPr id="7" name="TextBox 6">
            <a:extLst>
              <a:ext uri="{FF2B5EF4-FFF2-40B4-BE49-F238E27FC236}">
                <a16:creationId xmlns:a16="http://schemas.microsoft.com/office/drawing/2014/main" id="{FB903F84-DE3D-4268-881D-DB4A8BF8E403}"/>
              </a:ext>
            </a:extLst>
          </p:cNvPr>
          <p:cNvSpPr txBox="1"/>
          <p:nvPr/>
        </p:nvSpPr>
        <p:spPr>
          <a:xfrm>
            <a:off x="2057400" y="281085"/>
            <a:ext cx="4589754" cy="369332"/>
          </a:xfrm>
          <a:prstGeom prst="rect">
            <a:avLst/>
          </a:prstGeom>
          <a:noFill/>
        </p:spPr>
        <p:txBody>
          <a:bodyPr wrap="square">
            <a:spAutoFit/>
          </a:bodyPr>
          <a:lstStyle/>
          <a:p>
            <a:pPr algn="ctr"/>
            <a:r>
              <a:rPr lang="en-US" sz="1800" b="1" dirty="0">
                <a:solidFill>
                  <a:srgbClr val="0070C0"/>
                </a:solidFill>
                <a:latin typeface="Cavolini" panose="03000502040302020204" pitchFamily="66" charset="0"/>
                <a:ea typeface="+mj-ea"/>
                <a:cs typeface="Cavolini" panose="03000502040302020204" pitchFamily="66" charset="0"/>
              </a:rPr>
              <a:t>“Yellow Cactus” </a:t>
            </a:r>
          </a:p>
        </p:txBody>
      </p:sp>
    </p:spTree>
    <p:extLst>
      <p:ext uri="{BB962C8B-B14F-4D97-AF65-F5344CB8AC3E}">
        <p14:creationId xmlns:p14="http://schemas.microsoft.com/office/powerpoint/2010/main" val="9322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4C35D5-472F-4194-AA1F-FA7025ADED6D}"/>
              </a:ext>
            </a:extLst>
          </p:cNvPr>
          <p:cNvSpPr txBox="1"/>
          <p:nvPr/>
        </p:nvSpPr>
        <p:spPr>
          <a:xfrm>
            <a:off x="190500" y="5334000"/>
            <a:ext cx="8763000" cy="1446550"/>
          </a:xfrm>
          <a:prstGeom prst="rect">
            <a:avLst/>
          </a:prstGeom>
          <a:noFill/>
        </p:spPr>
        <p:txBody>
          <a:bodyPr wrap="square" rtlCol="0">
            <a:spAutoFit/>
          </a:bodyPr>
          <a:lstStyle/>
          <a:p>
            <a:pPr algn="ctr"/>
            <a:r>
              <a:rPr lang="en-US" sz="2200" b="1" dirty="0">
                <a:solidFill>
                  <a:srgbClr val="0070C0"/>
                </a:solidFill>
                <a:latin typeface="Cavolini" panose="03000502040302020204" pitchFamily="66" charset="0"/>
                <a:ea typeface="+mj-ea"/>
                <a:cs typeface="Cavolini" panose="03000502040302020204" pitchFamily="66" charset="0"/>
              </a:rPr>
              <a:t>Yellow Cactus</a:t>
            </a:r>
          </a:p>
          <a:p>
            <a:r>
              <a:rPr lang="en-US" sz="2200" dirty="0">
                <a:solidFill>
                  <a:srgbClr val="0070C0"/>
                </a:solidFill>
                <a:latin typeface="Cavolini" panose="03000502040302020204" pitchFamily="66" charset="0"/>
                <a:ea typeface="+mj-ea"/>
                <a:cs typeface="Cavolini" panose="03000502040302020204" pitchFamily="66" charset="0"/>
              </a:rPr>
              <a:t>20</a:t>
            </a:r>
            <a:r>
              <a:rPr lang="en-US" sz="2200" baseline="30000" dirty="0">
                <a:solidFill>
                  <a:srgbClr val="0070C0"/>
                </a:solidFill>
                <a:latin typeface="Cavolini" panose="03000502040302020204" pitchFamily="66" charset="0"/>
                <a:ea typeface="+mj-ea"/>
                <a:cs typeface="Cavolini" panose="03000502040302020204" pitchFamily="66" charset="0"/>
              </a:rPr>
              <a:t>th</a:t>
            </a:r>
            <a:r>
              <a:rPr lang="en-US" sz="2200" dirty="0">
                <a:solidFill>
                  <a:srgbClr val="0070C0"/>
                </a:solidFill>
                <a:latin typeface="Cavolini" panose="03000502040302020204" pitchFamily="66" charset="0"/>
                <a:ea typeface="+mj-ea"/>
                <a:cs typeface="Cavolini" panose="03000502040302020204" pitchFamily="66" charset="0"/>
              </a:rPr>
              <a:t> Century American, 1940, Oil on canvas</a:t>
            </a:r>
          </a:p>
          <a:p>
            <a:r>
              <a:rPr lang="en-US" sz="2200" dirty="0">
                <a:solidFill>
                  <a:srgbClr val="0070C0"/>
                </a:solidFill>
                <a:latin typeface="Cavolini" panose="03000502040302020204" pitchFamily="66" charset="0"/>
                <a:ea typeface="+mj-ea"/>
                <a:cs typeface="Cavolini" panose="03000502040302020204" pitchFamily="66" charset="0"/>
              </a:rPr>
              <a:t>Maier Museum of Art, Lynchburg, Virginia</a:t>
            </a:r>
          </a:p>
          <a:p>
            <a:r>
              <a:rPr lang="en-US" sz="2200" dirty="0">
                <a:solidFill>
                  <a:srgbClr val="0070C0"/>
                </a:solidFill>
                <a:latin typeface="Cavolini" panose="03000502040302020204" pitchFamily="66" charset="0"/>
                <a:ea typeface="+mj-ea"/>
                <a:cs typeface="Cavolini" panose="03000502040302020204" pitchFamily="66" charset="0"/>
              </a:rPr>
              <a:t>Decorative pattern that moves diagonally on canvas</a:t>
            </a:r>
          </a:p>
        </p:txBody>
      </p:sp>
      <p:pic>
        <p:nvPicPr>
          <p:cNvPr id="5" name="Picture 4">
            <a:extLst>
              <a:ext uri="{FF2B5EF4-FFF2-40B4-BE49-F238E27FC236}">
                <a16:creationId xmlns:a16="http://schemas.microsoft.com/office/drawing/2014/main" id="{082D294A-F6E1-4F45-AD6C-C53F4E9967BB}"/>
              </a:ext>
            </a:extLst>
          </p:cNvPr>
          <p:cNvPicPr>
            <a:picLocks noChangeAspect="1"/>
          </p:cNvPicPr>
          <p:nvPr/>
        </p:nvPicPr>
        <p:blipFill>
          <a:blip r:embed="rId2"/>
          <a:stretch>
            <a:fillRect/>
          </a:stretch>
        </p:blipFill>
        <p:spPr>
          <a:xfrm>
            <a:off x="1143000" y="228600"/>
            <a:ext cx="6553200" cy="4914900"/>
          </a:xfrm>
          <a:prstGeom prst="rect">
            <a:avLst/>
          </a:prstGeom>
        </p:spPr>
      </p:pic>
    </p:spTree>
    <p:extLst>
      <p:ext uri="{BB962C8B-B14F-4D97-AF65-F5344CB8AC3E}">
        <p14:creationId xmlns:p14="http://schemas.microsoft.com/office/powerpoint/2010/main" val="938616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4038600"/>
            <a:ext cx="8001000" cy="430887"/>
          </a:xfrm>
          <a:prstGeom prst="rect">
            <a:avLst/>
          </a:prstGeom>
          <a:noFill/>
        </p:spPr>
        <p:txBody>
          <a:bodyPr wrap="square" rtlCol="0">
            <a:spAutoFit/>
          </a:bodyPr>
          <a:lstStyle/>
          <a:p>
            <a:endParaRPr lang="en-US" sz="2200" b="1" dirty="0">
              <a:solidFill>
                <a:srgbClr val="0070C0"/>
              </a:solidFill>
              <a:latin typeface="Cavolini" panose="03000502040302020204" pitchFamily="66" charset="0"/>
              <a:ea typeface="+mj-ea"/>
              <a:cs typeface="Cavolini" panose="03000502040302020204" pitchFamily="66" charset="0"/>
            </a:endParaRPr>
          </a:p>
        </p:txBody>
      </p:sp>
      <p:sp>
        <p:nvSpPr>
          <p:cNvPr id="2" name="Rectangle 1">
            <a:extLst>
              <a:ext uri="{FF2B5EF4-FFF2-40B4-BE49-F238E27FC236}">
                <a16:creationId xmlns:a16="http://schemas.microsoft.com/office/drawing/2014/main" id="{5EE1DCEA-30EB-4EBC-95C4-F6EA01275CCC}"/>
              </a:ext>
            </a:extLst>
          </p:cNvPr>
          <p:cNvSpPr/>
          <p:nvPr/>
        </p:nvSpPr>
        <p:spPr>
          <a:xfrm>
            <a:off x="1143000" y="888087"/>
            <a:ext cx="6858000" cy="3581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TextBox 4">
            <a:extLst>
              <a:ext uri="{FF2B5EF4-FFF2-40B4-BE49-F238E27FC236}">
                <a16:creationId xmlns:a16="http://schemas.microsoft.com/office/drawing/2014/main" id="{07C8EE7E-E107-48B5-86BB-838B0EB0F683}"/>
              </a:ext>
            </a:extLst>
          </p:cNvPr>
          <p:cNvSpPr txBox="1"/>
          <p:nvPr/>
        </p:nvSpPr>
        <p:spPr>
          <a:xfrm>
            <a:off x="571500" y="4756212"/>
            <a:ext cx="8001000" cy="430887"/>
          </a:xfrm>
          <a:prstGeom prst="rect">
            <a:avLst/>
          </a:prstGeom>
          <a:noFill/>
        </p:spPr>
        <p:txBody>
          <a:bodyPr wrap="square" rtlCol="0">
            <a:spAutoFit/>
          </a:bodyPr>
          <a:lstStyle/>
          <a:p>
            <a:pPr algn="ctr"/>
            <a:r>
              <a:rPr lang="en-US" sz="2200" dirty="0">
                <a:solidFill>
                  <a:srgbClr val="0070C0"/>
                </a:solidFill>
                <a:latin typeface="Cavolini" panose="03000502040302020204" pitchFamily="66" charset="0"/>
                <a:ea typeface="+mj-ea"/>
                <a:cs typeface="Cavolini" panose="03000502040302020204" pitchFamily="66" charset="0"/>
              </a:rPr>
              <a:t>What do you expect to see?</a:t>
            </a:r>
          </a:p>
        </p:txBody>
      </p:sp>
      <p:sp>
        <p:nvSpPr>
          <p:cNvPr id="7" name="TextBox 6">
            <a:extLst>
              <a:ext uri="{FF2B5EF4-FFF2-40B4-BE49-F238E27FC236}">
                <a16:creationId xmlns:a16="http://schemas.microsoft.com/office/drawing/2014/main" id="{FB903F84-DE3D-4268-881D-DB4A8BF8E403}"/>
              </a:ext>
            </a:extLst>
          </p:cNvPr>
          <p:cNvSpPr txBox="1"/>
          <p:nvPr/>
        </p:nvSpPr>
        <p:spPr>
          <a:xfrm>
            <a:off x="2057400" y="281085"/>
            <a:ext cx="4589754" cy="369332"/>
          </a:xfrm>
          <a:prstGeom prst="rect">
            <a:avLst/>
          </a:prstGeom>
          <a:noFill/>
        </p:spPr>
        <p:txBody>
          <a:bodyPr wrap="square">
            <a:spAutoFit/>
          </a:bodyPr>
          <a:lstStyle/>
          <a:p>
            <a:pPr algn="ctr"/>
            <a:r>
              <a:rPr lang="en-US" sz="1800" b="1" dirty="0">
                <a:solidFill>
                  <a:srgbClr val="0070C0"/>
                </a:solidFill>
                <a:latin typeface="Cavolini" panose="03000502040302020204" pitchFamily="66" charset="0"/>
                <a:ea typeface="+mj-ea"/>
                <a:cs typeface="Cavolini" panose="03000502040302020204" pitchFamily="66" charset="0"/>
              </a:rPr>
              <a:t>“Ranchos Church” </a:t>
            </a:r>
          </a:p>
        </p:txBody>
      </p:sp>
    </p:spTree>
    <p:extLst>
      <p:ext uri="{BB962C8B-B14F-4D97-AF65-F5344CB8AC3E}">
        <p14:creationId xmlns:p14="http://schemas.microsoft.com/office/powerpoint/2010/main" val="158785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0895D3-4BF9-43D8-A223-88098454A574}"/>
              </a:ext>
            </a:extLst>
          </p:cNvPr>
          <p:cNvPicPr>
            <a:picLocks noChangeAspect="1"/>
          </p:cNvPicPr>
          <p:nvPr/>
        </p:nvPicPr>
        <p:blipFill>
          <a:blip r:embed="rId2"/>
          <a:stretch>
            <a:fillRect/>
          </a:stretch>
        </p:blipFill>
        <p:spPr>
          <a:xfrm>
            <a:off x="1333500" y="77450"/>
            <a:ext cx="6477000" cy="5065346"/>
          </a:xfrm>
          <a:prstGeom prst="rect">
            <a:avLst/>
          </a:prstGeom>
        </p:spPr>
      </p:pic>
      <p:sp>
        <p:nvSpPr>
          <p:cNvPr id="6" name="TextBox 5">
            <a:extLst>
              <a:ext uri="{FF2B5EF4-FFF2-40B4-BE49-F238E27FC236}">
                <a16:creationId xmlns:a16="http://schemas.microsoft.com/office/drawing/2014/main" id="{83AD198E-1781-49C1-816B-5AD85B78A293}"/>
              </a:ext>
            </a:extLst>
          </p:cNvPr>
          <p:cNvSpPr txBox="1"/>
          <p:nvPr/>
        </p:nvSpPr>
        <p:spPr>
          <a:xfrm>
            <a:off x="190500" y="5334000"/>
            <a:ext cx="8763000" cy="1446550"/>
          </a:xfrm>
          <a:prstGeom prst="rect">
            <a:avLst/>
          </a:prstGeom>
          <a:noFill/>
        </p:spPr>
        <p:txBody>
          <a:bodyPr wrap="square" rtlCol="0">
            <a:spAutoFit/>
          </a:bodyPr>
          <a:lstStyle/>
          <a:p>
            <a:pPr algn="ctr"/>
            <a:r>
              <a:rPr lang="en-US" sz="2200" b="1" dirty="0">
                <a:solidFill>
                  <a:srgbClr val="0070C0"/>
                </a:solidFill>
                <a:latin typeface="Cavolini" panose="03000502040302020204" pitchFamily="66" charset="0"/>
                <a:ea typeface="+mj-ea"/>
                <a:cs typeface="Cavolini" panose="03000502040302020204" pitchFamily="66" charset="0"/>
              </a:rPr>
              <a:t>Ranchos Church</a:t>
            </a:r>
          </a:p>
          <a:p>
            <a:r>
              <a:rPr lang="en-US" sz="2200" dirty="0">
                <a:solidFill>
                  <a:srgbClr val="0070C0"/>
                </a:solidFill>
                <a:latin typeface="Cavolini" panose="03000502040302020204" pitchFamily="66" charset="0"/>
                <a:ea typeface="+mj-ea"/>
                <a:cs typeface="Cavolini" panose="03000502040302020204" pitchFamily="66" charset="0"/>
              </a:rPr>
              <a:t>20</a:t>
            </a:r>
            <a:r>
              <a:rPr lang="en-US" sz="2200" baseline="30000" dirty="0">
                <a:solidFill>
                  <a:srgbClr val="0070C0"/>
                </a:solidFill>
                <a:latin typeface="Cavolini" panose="03000502040302020204" pitchFamily="66" charset="0"/>
                <a:ea typeface="+mj-ea"/>
                <a:cs typeface="Cavolini" panose="03000502040302020204" pitchFamily="66" charset="0"/>
              </a:rPr>
              <a:t>th</a:t>
            </a:r>
            <a:r>
              <a:rPr lang="en-US" sz="2200" dirty="0">
                <a:solidFill>
                  <a:srgbClr val="0070C0"/>
                </a:solidFill>
                <a:latin typeface="Cavolini" panose="03000502040302020204" pitchFamily="66" charset="0"/>
                <a:ea typeface="+mj-ea"/>
                <a:cs typeface="Cavolini" panose="03000502040302020204" pitchFamily="66" charset="0"/>
              </a:rPr>
              <a:t> Century American, 1929, Oil on canvas</a:t>
            </a:r>
          </a:p>
          <a:p>
            <a:r>
              <a:rPr lang="en-US" sz="2200" dirty="0">
                <a:solidFill>
                  <a:srgbClr val="0070C0"/>
                </a:solidFill>
                <a:latin typeface="Cavolini" panose="03000502040302020204" pitchFamily="66" charset="0"/>
                <a:ea typeface="+mj-ea"/>
                <a:cs typeface="Cavolini" panose="03000502040302020204" pitchFamily="66" charset="0"/>
              </a:rPr>
              <a:t>Philips Collection, Washington, DC</a:t>
            </a:r>
          </a:p>
          <a:p>
            <a:r>
              <a:rPr lang="en-US" sz="2200" dirty="0">
                <a:solidFill>
                  <a:srgbClr val="0070C0"/>
                </a:solidFill>
                <a:latin typeface="Cavolini" panose="03000502040302020204" pitchFamily="66" charset="0"/>
                <a:ea typeface="+mj-ea"/>
                <a:cs typeface="Cavolini" panose="03000502040302020204" pitchFamily="66" charset="0"/>
              </a:rPr>
              <a:t>Combines abstractions with precise realism</a:t>
            </a:r>
          </a:p>
        </p:txBody>
      </p:sp>
    </p:spTree>
    <p:extLst>
      <p:ext uri="{BB962C8B-B14F-4D97-AF65-F5344CB8AC3E}">
        <p14:creationId xmlns:p14="http://schemas.microsoft.com/office/powerpoint/2010/main" val="204027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502567" y="6964715"/>
            <a:ext cx="9324110" cy="528287"/>
          </a:xfrm>
          <a:prstGeom prst="rect">
            <a:avLst/>
          </a:prstGeom>
          <a:noFill/>
        </p:spPr>
        <p:txBody>
          <a:bodyPr wrap="square" rtlCol="0">
            <a:spAutoFit/>
          </a:bodyPr>
          <a:lstStyle/>
          <a:p>
            <a:endParaRPr lang="en-US" sz="2200" dirty="0">
              <a:solidFill>
                <a:srgbClr val="7030A0"/>
              </a:solidFill>
              <a:latin typeface="Cavolini" panose="03000502040302020204" pitchFamily="66" charset="0"/>
              <a:ea typeface="+mj-ea"/>
              <a:cs typeface="Cavolini" panose="03000502040302020204" pitchFamily="66" charset="0"/>
            </a:endParaRPr>
          </a:p>
        </p:txBody>
      </p:sp>
      <p:pic>
        <p:nvPicPr>
          <p:cNvPr id="10" name="Picture 9">
            <a:extLst>
              <a:ext uri="{FF2B5EF4-FFF2-40B4-BE49-F238E27FC236}">
                <a16:creationId xmlns:a16="http://schemas.microsoft.com/office/drawing/2014/main" id="{C3229F03-B2DF-4BC5-828E-4789597A9E7C}"/>
              </a:ext>
            </a:extLst>
          </p:cNvPr>
          <p:cNvPicPr>
            <a:picLocks noChangeAspect="1"/>
          </p:cNvPicPr>
          <p:nvPr/>
        </p:nvPicPr>
        <p:blipFill>
          <a:blip r:embed="rId2"/>
          <a:stretch>
            <a:fillRect/>
          </a:stretch>
        </p:blipFill>
        <p:spPr>
          <a:xfrm>
            <a:off x="2375973" y="201410"/>
            <a:ext cx="4392054" cy="6455180"/>
          </a:xfrm>
          <a:prstGeom prst="rect">
            <a:avLst/>
          </a:prstGeom>
        </p:spPr>
      </p:pic>
    </p:spTree>
    <p:extLst>
      <p:ext uri="{BB962C8B-B14F-4D97-AF65-F5344CB8AC3E}">
        <p14:creationId xmlns:p14="http://schemas.microsoft.com/office/powerpoint/2010/main" val="295791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5419</TotalTime>
  <Words>433</Words>
  <Application>Microsoft Office PowerPoint</Application>
  <PresentationFormat>On-screen Show (4:3)</PresentationFormat>
  <Paragraphs>71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Cavolini</vt:lpstr>
      <vt:lpstr>Trebuchet MS</vt:lpstr>
      <vt:lpstr>Wingdings 3</vt:lpstr>
      <vt:lpstr>Facet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dc:creator>
  <cp:lastModifiedBy>Erin Monaghan</cp:lastModifiedBy>
  <cp:revision>153</cp:revision>
  <dcterms:created xsi:type="dcterms:W3CDTF">2012-04-10T16:59:23Z</dcterms:created>
  <dcterms:modified xsi:type="dcterms:W3CDTF">2022-11-04T14:46:17Z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4c5805f-d305-46e8-89c7-07ed0d88c99b_Enabled">
    <vt:lpwstr>true</vt:lpwstr>
  </property>
  <property fmtid="{D5CDD505-2E9C-101B-9397-08002B2CF9AE}" pid="3" name="MSIP_Label_c4c5805f-d305-46e8-89c7-07ed0d88c99b_SetDate">
    <vt:lpwstr>2021-10-13T21:05:52Z</vt:lpwstr>
  </property>
  <property fmtid="{D5CDD505-2E9C-101B-9397-08002B2CF9AE}" pid="4" name="MSIP_Label_c4c5805f-d305-46e8-89c7-07ed0d88c99b_Method">
    <vt:lpwstr>Standard</vt:lpwstr>
  </property>
  <property fmtid="{D5CDD505-2E9C-101B-9397-08002B2CF9AE}" pid="5" name="MSIP_Label_c4c5805f-d305-46e8-89c7-07ed0d88c99b_Name">
    <vt:lpwstr>General</vt:lpwstr>
  </property>
  <property fmtid="{D5CDD505-2E9C-101B-9397-08002B2CF9AE}" pid="6" name="MSIP_Label_c4c5805f-d305-46e8-89c7-07ed0d88c99b_SiteId">
    <vt:lpwstr>1caa43b8-bf09-48b6-9b3c-bd5a56fec019</vt:lpwstr>
  </property>
  <property fmtid="{D5CDD505-2E9C-101B-9397-08002B2CF9AE}" pid="7" name="MSIP_Label_c4c5805f-d305-46e8-89c7-07ed0d88c99b_ActionId">
    <vt:lpwstr>e1ca08ee-fdb8-4efe-8a1a-1a9852fd19ce</vt:lpwstr>
  </property>
  <property fmtid="{D5CDD505-2E9C-101B-9397-08002B2CF9AE}" pid="8" name="MSIP_Label_c4c5805f-d305-46e8-89c7-07ed0d88c99b_ContentBits">
    <vt:lpwstr>0</vt:lpwstr>
  </property>
</Properties>
</file>